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5" r:id="rId2"/>
    <p:sldId id="256" r:id="rId3"/>
    <p:sldId id="348" r:id="rId4"/>
    <p:sldId id="257" r:id="rId5"/>
    <p:sldId id="258" r:id="rId6"/>
    <p:sldId id="261" r:id="rId7"/>
    <p:sldId id="350" r:id="rId8"/>
    <p:sldId id="351" r:id="rId9"/>
    <p:sldId id="263" r:id="rId10"/>
    <p:sldId id="264" r:id="rId11"/>
    <p:sldId id="296" r:id="rId12"/>
    <p:sldId id="267" r:id="rId13"/>
    <p:sldId id="332" r:id="rId14"/>
    <p:sldId id="309" r:id="rId15"/>
    <p:sldId id="353" r:id="rId16"/>
    <p:sldId id="273" r:id="rId17"/>
    <p:sldId id="363" r:id="rId18"/>
    <p:sldId id="365" r:id="rId19"/>
    <p:sldId id="367" r:id="rId20"/>
    <p:sldId id="371" r:id="rId21"/>
    <p:sldId id="374" r:id="rId22"/>
    <p:sldId id="399" r:id="rId23"/>
    <p:sldId id="382" r:id="rId24"/>
    <p:sldId id="385" r:id="rId25"/>
    <p:sldId id="390" r:id="rId26"/>
    <p:sldId id="396" r:id="rId27"/>
    <p:sldId id="329" r:id="rId28"/>
    <p:sldId id="394" r:id="rId29"/>
    <p:sldId id="395" r:id="rId30"/>
    <p:sldId id="278" r:id="rId31"/>
    <p:sldId id="393" r:id="rId32"/>
    <p:sldId id="294" r:id="rId33"/>
  </p:sldIdLst>
  <p:sldSz cx="9144000" cy="5143500" type="screen16x9"/>
  <p:notesSz cx="6858000" cy="9144000"/>
  <p:embeddedFontLst>
    <p:embeddedFont>
      <p:font typeface="Roboto Condensed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0"/>
    <a:srgbClr val="3F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49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657edcabb3_9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657edcabb3_9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 panose="02000000000000000000"/>
              <a:ea typeface="Arvo" panose="02000000000000000000"/>
              <a:cs typeface="Arvo" panose="02000000000000000000"/>
              <a:sym typeface="Arvo" panose="02000000000000000000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 panose="02000000000000000000"/>
              <a:ea typeface="Arvo" panose="02000000000000000000"/>
              <a:cs typeface="Arvo" panose="02000000000000000000"/>
              <a:sym typeface="Arvo" panose="02000000000000000000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 panose="02000000000000000000"/>
              <a:ea typeface="Arvo" panose="02000000000000000000"/>
              <a:cs typeface="Arvo" panose="02000000000000000000"/>
              <a:sym typeface="Arvo" panose="02000000000000000000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▰"/>
              <a:defRPr sz="2400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123190"/>
            <a:ext cx="5506720" cy="8096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563620" y="1059815"/>
            <a:ext cx="527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 ÁN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</a:rPr>
              <a:t>TỐT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NGHIỆP ĐẠI HỌC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</a:p>
        </p:txBody>
      </p:sp>
      <p:sp>
        <p:nvSpPr>
          <p:cNvPr id="213" name="Google Shape;213;p13"/>
          <p:cNvSpPr txBox="1"/>
          <p:nvPr/>
        </p:nvSpPr>
        <p:spPr>
          <a:xfrm>
            <a:off x="41275" y="1491615"/>
            <a:ext cx="8982710" cy="231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WEBSITE BÁN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 GIA </a:t>
            </a:r>
            <a:r>
              <a:rPr lang="en-US" altLang="en-GB" sz="4000" dirty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DỤNG</a:t>
            </a:r>
            <a:r>
              <a:rPr lang="en-US" altLang="en-GB" sz="4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HAGO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884160" y="4659630"/>
            <a:ext cx="1269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7 - 2022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A6AE39-ADC0-CFD4-F3F5-5E01B3D26F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05568"/>
              </p:ext>
            </p:extLst>
          </p:nvPr>
        </p:nvGraphicFramePr>
        <p:xfrm>
          <a:off x="120014" y="3544688"/>
          <a:ext cx="5094923" cy="1475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5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Arial (Body)"/>
                        </a:rPr>
                        <a:t>GVHD</a:t>
                      </a:r>
                      <a:endParaRPr lang="en-US" dirty="0">
                        <a:solidFill>
                          <a:schemeClr val="tx1"/>
                        </a:solidFill>
                        <a:latin typeface="Aria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>
                          <a:latin typeface="Arial (Body)"/>
                        </a:rPr>
                        <a:t>Th.S</a:t>
                      </a:r>
                      <a:r>
                        <a:rPr lang="en-US" dirty="0">
                          <a:latin typeface="Arial (Body)"/>
                        </a:rPr>
                        <a:t> </a:t>
                      </a:r>
                      <a:r>
                        <a:rPr lang="en-US" dirty="0" err="1">
                          <a:latin typeface="Arial (Body)"/>
                        </a:rPr>
                        <a:t>Hồ</a:t>
                      </a:r>
                      <a:r>
                        <a:rPr lang="en-US" dirty="0">
                          <a:latin typeface="Arial (Body)"/>
                        </a:rPr>
                        <a:t> </a:t>
                      </a:r>
                      <a:r>
                        <a:rPr lang="en-US" dirty="0" err="1">
                          <a:latin typeface="Arial (Body)"/>
                        </a:rPr>
                        <a:t>Văn</a:t>
                      </a:r>
                      <a:r>
                        <a:rPr lang="en-US" dirty="0">
                          <a:latin typeface="Arial (Body)"/>
                        </a:rPr>
                        <a:t> </a:t>
                      </a:r>
                      <a:r>
                        <a:rPr lang="en-US" dirty="0" err="1">
                          <a:latin typeface="Arial (Body)"/>
                        </a:rPr>
                        <a:t>Ngọc</a:t>
                      </a:r>
                      <a:endParaRPr lang="en-US" dirty="0">
                        <a:latin typeface="Aria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Arial (Body)"/>
                        </a:rPr>
                        <a:t>SVTH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Arial (Body)"/>
                        </a:rPr>
                        <a:t>NGUYỄN THÀNH ĐẠT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Arial (Body)"/>
                        </a:rPr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Arial (Body)"/>
                        </a:rPr>
                        <a:t>181A010190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evron 16"/>
          <p:cNvSpPr/>
          <p:nvPr/>
        </p:nvSpPr>
        <p:spPr>
          <a:xfrm>
            <a:off x="4500245" y="1779270"/>
            <a:ext cx="4320540" cy="504190"/>
          </a:xfrm>
          <a:prstGeom prst="chevron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chemeClr val="bg1"/>
                </a:solidFill>
                <a:latin typeface="+mj-lt"/>
                <a:sym typeface="+mn-ea"/>
              </a:rPr>
            </a:br>
            <a:r>
              <a:rPr lang="en-US" dirty="0">
                <a:solidFill>
                  <a:schemeClr val="bg1"/>
                </a:solidFill>
                <a:latin typeface="+mj-lt"/>
                <a:sym typeface="+mn-ea"/>
              </a:rPr>
              <a:t>CƠ SỞ LÝ THUYẾT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+mn-ea"/>
              </a:rPr>
              <a:t> </a:t>
            </a:r>
            <a:endParaRPr lang="en-US" altLang="en-GB" dirty="0">
              <a:solidFill>
                <a:schemeClr val="bg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7</a:t>
            </a:r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4" name="Pentagon 13"/>
          <p:cNvSpPr/>
          <p:nvPr/>
        </p:nvSpPr>
        <p:spPr>
          <a:xfrm>
            <a:off x="179705" y="1779270"/>
            <a:ext cx="4464050" cy="5041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ĐỐI TƯỢNG NGHIÊN CỨU  </a:t>
            </a:r>
          </a:p>
        </p:txBody>
      </p:sp>
      <p:sp>
        <p:nvSpPr>
          <p:cNvPr id="15" name="Pentagon 14"/>
          <p:cNvSpPr/>
          <p:nvPr/>
        </p:nvSpPr>
        <p:spPr>
          <a:xfrm>
            <a:off x="179705" y="2571750"/>
            <a:ext cx="4464050" cy="5041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KHÁCH HÀNG </a:t>
            </a:r>
          </a:p>
        </p:txBody>
      </p:sp>
      <p:sp>
        <p:nvSpPr>
          <p:cNvPr id="18" name="Pentagon 17"/>
          <p:cNvSpPr/>
          <p:nvPr/>
        </p:nvSpPr>
        <p:spPr>
          <a:xfrm>
            <a:off x="179705" y="3363595"/>
            <a:ext cx="4464050" cy="5041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CÔNG CỤ THIẾT KẾ  </a:t>
            </a:r>
          </a:p>
        </p:txBody>
      </p:sp>
      <p:sp>
        <p:nvSpPr>
          <p:cNvPr id="22" name="Chevron 21"/>
          <p:cNvSpPr/>
          <p:nvPr/>
        </p:nvSpPr>
        <p:spPr>
          <a:xfrm>
            <a:off x="4500245" y="3363595"/>
            <a:ext cx="4320540" cy="504190"/>
          </a:xfrm>
          <a:prstGeom prst="chevron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draw.io</a:t>
            </a:r>
          </a:p>
        </p:txBody>
      </p:sp>
      <p:sp>
        <p:nvSpPr>
          <p:cNvPr id="23" name="Chevron 22"/>
          <p:cNvSpPr/>
          <p:nvPr/>
        </p:nvSpPr>
        <p:spPr>
          <a:xfrm>
            <a:off x="4500245" y="2571750"/>
            <a:ext cx="4320540" cy="504190"/>
          </a:xfrm>
          <a:prstGeom prst="chevr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4500245" y="2571750"/>
            <a:ext cx="4320540" cy="504190"/>
          </a:xfrm>
          <a:prstGeom prst="chevron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+mj-lt"/>
              </a:rPr>
              <a:t>Người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dùng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có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cầu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mua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sắm</a:t>
            </a:r>
            <a:endParaRPr lang="en-US" sz="1800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3435350"/>
            <a:ext cx="392430" cy="392430"/>
          </a:xfrm>
          <a:prstGeom prst="rect">
            <a:avLst/>
          </a:prstGeom>
        </p:spPr>
      </p:pic>
      <p:pic>
        <p:nvPicPr>
          <p:cNvPr id="3" name="Picture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60" y="1828323"/>
            <a:ext cx="907415" cy="426085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173D6B4-786F-C42B-C450-F5AC7F3D7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40" y="1813241"/>
            <a:ext cx="505142" cy="44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25A4980-B4FE-3D9B-05AF-E2349D4D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71" y="1788160"/>
            <a:ext cx="907415" cy="42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C8BA624-3CA2-8155-556D-5421B117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02" y="1818122"/>
            <a:ext cx="826399" cy="44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7" grpId="2" animBg="1"/>
      <p:bldP spid="283" grpId="0"/>
      <p:bldP spid="14" grpId="0" animBg="1"/>
      <p:bldP spid="15" grpId="0" animBg="1"/>
      <p:bldP spid="15" grpId="1" animBg="1"/>
      <p:bldP spid="18" grpId="0" animBg="1"/>
      <p:bldP spid="18" grpId="1" animBg="1"/>
      <p:bldP spid="22" grpId="0" animBg="1"/>
      <p:bldP spid="22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07315" y="3220085"/>
            <a:ext cx="5187315" cy="8763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00B050"/>
                </a:solidFill>
                <a:latin typeface="+mj-lt"/>
                <a:sym typeface="+mn-ea"/>
              </a:rPr>
              <a:t>    PHÂN TÍCH VÀ THIẾT KẾ HỆ THỐNG</a:t>
            </a:r>
            <a:endParaRPr lang="en-US" sz="2700" b="1" dirty="0">
              <a:solidFill>
                <a:srgbClr val="00B050"/>
              </a:solidFill>
              <a:latin typeface="+mj-lt"/>
              <a:sym typeface="+mn-ea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0" b="1">
                <a:solidFill>
                  <a:srgbClr val="3F5378"/>
                </a:solidFill>
                <a:latin typeface="Times New Roman" panose="02020603050405020304" charset="0"/>
                <a:ea typeface="Roboto Condensed" panose="020B0704020202020204"/>
                <a:cs typeface="Times New Roman" panose="02020603050405020304" charset="0"/>
                <a:sym typeface="Roboto Condensed" panose="020B0704020202020204"/>
              </a:rPr>
              <a:t>III</a:t>
            </a: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    PHÂN TÍCH VÀ THIẾT KẾ HỆ THỐNG</a:t>
            </a:r>
            <a:endParaRPr lang="en-US" altLang="en-GB"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4412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9070" y="135128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</a:t>
            </a:r>
            <a:r>
              <a:rPr lang="en-US" sz="1600" b="1" dirty="0" err="1"/>
              <a:t>Tìm</a:t>
            </a:r>
            <a:r>
              <a:rPr lang="en-US" sz="1600" b="1" dirty="0"/>
              <a:t> </a:t>
            </a:r>
            <a:r>
              <a:rPr lang="en-US" sz="1600" b="1" dirty="0" err="1"/>
              <a:t>hiểu</a:t>
            </a:r>
            <a:r>
              <a:rPr lang="en-US" sz="1600" b="1" dirty="0"/>
              <a:t> </a:t>
            </a:r>
            <a:r>
              <a:rPr lang="en-US" sz="1600" b="1" dirty="0" err="1"/>
              <a:t>tổng</a:t>
            </a:r>
            <a:r>
              <a:rPr lang="en-US" sz="1600" b="1" dirty="0"/>
              <a:t> </a:t>
            </a:r>
            <a:r>
              <a:rPr lang="en-US" sz="1600" b="1" dirty="0" err="1"/>
              <a:t>quan</a:t>
            </a:r>
            <a:r>
              <a:rPr lang="en-US" sz="1600" b="1" dirty="0"/>
              <a:t> </a:t>
            </a:r>
            <a:r>
              <a:rPr lang="en-US" sz="1600" b="1" dirty="0" err="1"/>
              <a:t>bài</a:t>
            </a:r>
            <a:r>
              <a:rPr lang="en-US" sz="1600" b="1" dirty="0"/>
              <a:t> </a:t>
            </a:r>
            <a:r>
              <a:rPr lang="en-US" sz="1600" b="1" dirty="0" err="1"/>
              <a:t>toán</a:t>
            </a:r>
            <a:endParaRPr lang="en-US" sz="16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79705" y="2247900"/>
            <a:ext cx="1358900" cy="418465"/>
          </a:xfrm>
          <a:prstGeom prst="roundRect">
            <a:avLst>
              <a:gd name="adj" fmla="val 27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79705" y="295529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Quản lý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90265" y="394017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Tài khoản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7085" y="2186622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347720" y="336423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9705" y="365188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Đăng xuất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48355" y="456247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348355" y="276288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" idx="3"/>
            <a:endCxn id="3" idx="1"/>
          </p:cNvCxnSpPr>
          <p:nvPr/>
        </p:nvCxnSpPr>
        <p:spPr>
          <a:xfrm>
            <a:off x="1547495" y="3171825"/>
            <a:ext cx="1842770" cy="984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2"/>
            <a:endCxn id="6" idx="0"/>
          </p:cNvCxnSpPr>
          <p:nvPr/>
        </p:nvCxnSpPr>
        <p:spPr>
          <a:xfrm>
            <a:off x="863600" y="3387725"/>
            <a:ext cx="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1"/>
          </p:cNvCxnSpPr>
          <p:nvPr/>
        </p:nvCxnSpPr>
        <p:spPr>
          <a:xfrm>
            <a:off x="1547495" y="3171825"/>
            <a:ext cx="1800860" cy="16071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1547495" y="3171825"/>
            <a:ext cx="1791970" cy="4089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" idx="3"/>
            <a:endCxn id="9" idx="1"/>
          </p:cNvCxnSpPr>
          <p:nvPr/>
        </p:nvCxnSpPr>
        <p:spPr>
          <a:xfrm flipV="1">
            <a:off x="1547495" y="2979420"/>
            <a:ext cx="1800860" cy="192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-180340" y="4573270"/>
            <a:ext cx="2947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Người quản lý (Admin)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88780" y="215328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364480" y="280162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5364480" y="336423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xoá</a:t>
            </a:r>
            <a:r>
              <a:rPr lang="en-US" dirty="0"/>
              <a:t>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363845" y="394017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5334635" y="457327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" idx="3"/>
            <a:endCxn id="27" idx="1"/>
          </p:cNvCxnSpPr>
          <p:nvPr/>
        </p:nvCxnSpPr>
        <p:spPr>
          <a:xfrm flipV="1">
            <a:off x="4714875" y="2369503"/>
            <a:ext cx="673905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715510" y="3016885"/>
            <a:ext cx="648335" cy="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16145" y="3578225"/>
            <a:ext cx="648335" cy="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758055" y="4154170"/>
            <a:ext cx="648335" cy="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716145" y="4804410"/>
            <a:ext cx="648335" cy="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63600" y="2668270"/>
            <a:ext cx="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1DCDF7-8448-33FF-0C30-809F94BE2AFB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1547495" y="2402840"/>
            <a:ext cx="1799590" cy="768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1" animBg="1"/>
      <p:bldP spid="320" grpId="1"/>
      <p:bldP spid="320" grpId="2"/>
      <p:bldP spid="20" grpId="1"/>
      <p:bldP spid="20" grpId="2"/>
      <p:bldP spid="7" grpId="0" animBg="1"/>
      <p:bldP spid="7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27" grpId="0" animBg="1"/>
      <p:bldP spid="27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sym typeface="+mn-ea"/>
              </a:rPr>
              <a:t>    PHÂN TÍCH VÀ THIẾT KẾ HỆ THỐNG</a:t>
            </a:r>
            <a:endParaRPr lang="en-US" altLang="en-GB" dirty="0">
              <a:latin typeface="+mj-lt"/>
            </a:endParaRPr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56600" y="4618355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10</a:t>
            </a:r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9705" y="1348105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  <a:sym typeface="+mn-ea"/>
              </a:rPr>
              <a:t>1. </a:t>
            </a:r>
            <a:r>
              <a:rPr lang="en-US" sz="1600" b="1" dirty="0" err="1">
                <a:latin typeface="+mj-lt"/>
                <a:sym typeface="+mn-ea"/>
              </a:rPr>
              <a:t>Tìm</a:t>
            </a:r>
            <a:r>
              <a:rPr lang="en-US" sz="1600" b="1" dirty="0">
                <a:latin typeface="+mj-lt"/>
                <a:sym typeface="+mn-ea"/>
              </a:rPr>
              <a:t> </a:t>
            </a:r>
            <a:r>
              <a:rPr lang="en-US" sz="1600" b="1" dirty="0" err="1">
                <a:latin typeface="+mj-lt"/>
                <a:sym typeface="+mn-ea"/>
              </a:rPr>
              <a:t>hiểu</a:t>
            </a:r>
            <a:r>
              <a:rPr lang="en-US" sz="1600" b="1" dirty="0">
                <a:latin typeface="+mj-lt"/>
                <a:sym typeface="+mn-ea"/>
              </a:rPr>
              <a:t> </a:t>
            </a:r>
            <a:r>
              <a:rPr lang="en-US" sz="1600" b="1" dirty="0" err="1">
                <a:latin typeface="+mj-lt"/>
                <a:sym typeface="+mn-ea"/>
              </a:rPr>
              <a:t>tổng</a:t>
            </a:r>
            <a:r>
              <a:rPr lang="en-US" sz="1600" b="1" dirty="0">
                <a:latin typeface="+mj-lt"/>
                <a:sym typeface="+mn-ea"/>
              </a:rPr>
              <a:t> </a:t>
            </a:r>
            <a:r>
              <a:rPr lang="en-US" sz="1600" b="1" dirty="0" err="1">
                <a:latin typeface="+mj-lt"/>
                <a:sym typeface="+mn-ea"/>
              </a:rPr>
              <a:t>quan</a:t>
            </a:r>
            <a:r>
              <a:rPr lang="en-US" sz="1600" b="1" dirty="0">
                <a:latin typeface="+mj-lt"/>
                <a:sym typeface="+mn-ea"/>
              </a:rPr>
              <a:t> </a:t>
            </a:r>
            <a:r>
              <a:rPr lang="en-US" sz="1600" b="1" dirty="0" err="1">
                <a:latin typeface="+mj-lt"/>
                <a:sym typeface="+mn-ea"/>
              </a:rPr>
              <a:t>bài</a:t>
            </a:r>
            <a:r>
              <a:rPr lang="en-US" sz="1600" b="1" dirty="0">
                <a:latin typeface="+mj-lt"/>
                <a:sym typeface="+mn-ea"/>
              </a:rPr>
              <a:t> </a:t>
            </a:r>
            <a:r>
              <a:rPr lang="en-US" sz="1600" b="1" dirty="0" err="1">
                <a:latin typeface="+mj-lt"/>
                <a:sym typeface="+mn-ea"/>
              </a:rPr>
              <a:t>toán</a:t>
            </a:r>
            <a:endParaRPr lang="en-US" sz="1600" b="1" dirty="0">
              <a:latin typeface="+mj-lt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34925" y="4507230"/>
            <a:ext cx="2947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Người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mua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hàng</a:t>
            </a:r>
            <a:r>
              <a:rPr lang="en-US" b="1" dirty="0">
                <a:latin typeface="+mj-lt"/>
              </a:rPr>
              <a:t> (Users)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705" y="2247900"/>
            <a:ext cx="135890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+mj-lt"/>
              </a:rPr>
              <a:t>Đăng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nhập</a:t>
            </a:r>
            <a:endParaRPr lang="en-US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79705" y="295529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Mua </a:t>
            </a:r>
            <a:r>
              <a:rPr lang="en-US" dirty="0" err="1">
                <a:latin typeface="+mj-lt"/>
              </a:rPr>
              <a:t>hàng</a:t>
            </a:r>
            <a:endParaRPr lang="en-US" dirty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03575" y="444373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Thanh toán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9705" y="365188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Đăng xuất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56615" y="2680335"/>
            <a:ext cx="4445" cy="274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3"/>
            <a:endCxn id="22" idx="1"/>
          </p:cNvCxnSpPr>
          <p:nvPr/>
        </p:nvCxnSpPr>
        <p:spPr>
          <a:xfrm>
            <a:off x="1547495" y="3171825"/>
            <a:ext cx="1656080" cy="1488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23" idx="0"/>
          </p:cNvCxnSpPr>
          <p:nvPr/>
        </p:nvCxnSpPr>
        <p:spPr>
          <a:xfrm>
            <a:off x="863600" y="3387725"/>
            <a:ext cx="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49" idx="1"/>
          </p:cNvCxnSpPr>
          <p:nvPr/>
        </p:nvCxnSpPr>
        <p:spPr>
          <a:xfrm flipV="1">
            <a:off x="1547495" y="2882900"/>
            <a:ext cx="1656080" cy="28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3"/>
            <a:endCxn id="46" idx="1"/>
          </p:cNvCxnSpPr>
          <p:nvPr/>
        </p:nvCxnSpPr>
        <p:spPr>
          <a:xfrm flipV="1">
            <a:off x="1547495" y="2068195"/>
            <a:ext cx="3240405" cy="1103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8" idx="3"/>
            <a:endCxn id="51" idx="1"/>
          </p:cNvCxnSpPr>
          <p:nvPr/>
        </p:nvCxnSpPr>
        <p:spPr>
          <a:xfrm flipV="1">
            <a:off x="4571365" y="3364230"/>
            <a:ext cx="763270" cy="71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4787900" y="185166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Xem chi tiết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203575" y="381127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Cập nhật ĐH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203575" y="321945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Tùy chọn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3203575" y="266636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Thêm vào giỏ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334635" y="314769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+mj-lt"/>
              </a:rPr>
              <a:t>Số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lượng</a:t>
            </a:r>
            <a:endParaRPr lang="en-US" dirty="0">
              <a:latin typeface="+mj-lt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363845" y="3796030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Đ/c, mã giảm</a:t>
            </a:r>
          </a:p>
        </p:txBody>
      </p:sp>
      <p:cxnSp>
        <p:nvCxnSpPr>
          <p:cNvPr id="54" name="Straight Arrow Connector 53"/>
          <p:cNvCxnSpPr>
            <a:endCxn id="53" idx="1"/>
          </p:cNvCxnSpPr>
          <p:nvPr/>
        </p:nvCxnSpPr>
        <p:spPr>
          <a:xfrm flipV="1">
            <a:off x="4572000" y="4012565"/>
            <a:ext cx="791845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5334635" y="444436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Payment</a:t>
            </a:r>
          </a:p>
        </p:txBody>
      </p:sp>
      <p:cxnSp>
        <p:nvCxnSpPr>
          <p:cNvPr id="57" name="Straight Arrow Connector 56"/>
          <p:cNvCxnSpPr>
            <a:stCxn id="22" idx="3"/>
            <a:endCxn id="55" idx="1"/>
          </p:cNvCxnSpPr>
          <p:nvPr/>
        </p:nvCxnSpPr>
        <p:spPr>
          <a:xfrm>
            <a:off x="4571365" y="4660265"/>
            <a:ext cx="76327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3"/>
            <a:endCxn id="48" idx="1"/>
          </p:cNvCxnSpPr>
          <p:nvPr/>
        </p:nvCxnSpPr>
        <p:spPr>
          <a:xfrm>
            <a:off x="1547495" y="3171825"/>
            <a:ext cx="165608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8" idx="3"/>
            <a:endCxn id="47" idx="1"/>
          </p:cNvCxnSpPr>
          <p:nvPr/>
        </p:nvCxnSpPr>
        <p:spPr>
          <a:xfrm>
            <a:off x="1547495" y="3171825"/>
            <a:ext cx="1656080" cy="855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123440" y="1874520"/>
            <a:ext cx="135890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+mj-lt"/>
              </a:rPr>
              <a:t>Đăng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ký</a:t>
            </a:r>
            <a:endParaRPr lang="en-US" dirty="0">
              <a:latin typeface="+mj-lt"/>
            </a:endParaRPr>
          </a:p>
        </p:txBody>
      </p:sp>
      <p:cxnSp>
        <p:nvCxnSpPr>
          <p:cNvPr id="3" name="Straight Arrow Connector 2"/>
          <p:cNvCxnSpPr>
            <a:stCxn id="2" idx="1"/>
            <a:endCxn id="7" idx="3"/>
          </p:cNvCxnSpPr>
          <p:nvPr/>
        </p:nvCxnSpPr>
        <p:spPr>
          <a:xfrm flipH="1">
            <a:off x="1538605" y="2091055"/>
            <a:ext cx="584835" cy="373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5367655" y="2521585"/>
            <a:ext cx="1367790" cy="432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+mj-lt"/>
              </a:rPr>
              <a:t>Xóa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giỏ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hàng</a:t>
            </a:r>
            <a:endParaRPr lang="en-US" dirty="0">
              <a:latin typeface="+mj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5175" y="2796540"/>
            <a:ext cx="792480" cy="86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/>
      <p:bldP spid="320" grpId="1"/>
      <p:bldP spid="20" grpId="0"/>
      <p:bldP spid="20" grpId="1"/>
      <p:bldP spid="7" grpId="0" animBg="1"/>
      <p:bldP spid="7" grpId="1" animBg="1"/>
      <p:bldP spid="18" grpId="0" animBg="1"/>
      <p:bldP spid="18" grpId="1" animBg="1"/>
      <p:bldP spid="22" grpId="0" animBg="1"/>
      <p:bldP spid="22" grpId="1" animBg="1"/>
      <p:bldP spid="23" grpId="0" animBg="1"/>
      <p:bldP spid="23" grpId="1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1" grpId="0" animBg="1"/>
      <p:bldP spid="51" grpId="1" animBg="1"/>
      <p:bldP spid="53" grpId="0" animBg="1"/>
      <p:bldP spid="53" grpId="1" animBg="1"/>
      <p:bldP spid="55" grpId="0" animBg="1"/>
      <p:bldP spid="55" grpId="1" animBg="1"/>
      <p:bldP spid="2" grpId="0" animBg="1"/>
      <p:bldP spid="2" grpId="1" animBg="1"/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sym typeface="+mn-ea"/>
              </a:rPr>
              <a:t>    PHÂN TÍCH VÀ THIẾT KẾ HỆ THỐNG</a:t>
            </a:r>
            <a:endParaRPr lang="en-US" altLang="en-GB" dirty="0">
              <a:latin typeface="+mj-lt"/>
            </a:endParaRPr>
          </a:p>
        </p:txBody>
      </p:sp>
      <p:grpSp>
        <p:nvGrpSpPr>
          <p:cNvPr id="3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4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5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6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7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2. </a:t>
            </a:r>
            <a:r>
              <a:rPr lang="en-US" sz="1600" b="1" dirty="0" err="1">
                <a:latin typeface="+mj-lt"/>
              </a:rPr>
              <a:t>Quy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trình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hoạt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động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và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xử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lí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dữ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liệu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ứng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dụng</a:t>
            </a:r>
            <a:endParaRPr lang="en-US" sz="1600" b="1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337839-6544-3570-F638-EBA4A708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5" y="1715040"/>
            <a:ext cx="7278782" cy="2869749"/>
          </a:xfrm>
          <a:prstGeom prst="rect">
            <a:avLst/>
          </a:prstGeom>
        </p:spPr>
      </p:pic>
      <p:sp>
        <p:nvSpPr>
          <p:cNvPr id="15" name="Text Box 0"/>
          <p:cNvSpPr txBox="1"/>
          <p:nvPr/>
        </p:nvSpPr>
        <p:spPr>
          <a:xfrm>
            <a:off x="3586797" y="4487595"/>
            <a:ext cx="19704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>
                <a:latin typeface="+mj-lt"/>
              </a:rPr>
              <a:t>Quy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trình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xử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lý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giữ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liệu</a:t>
            </a:r>
            <a:endParaRPr lang="en-US" i="1" dirty="0">
              <a:latin typeface="+mj-lt"/>
            </a:endParaRPr>
          </a:p>
        </p:txBody>
      </p:sp>
      <p:sp>
        <p:nvSpPr>
          <p:cNvPr id="343" name="Google Shape;343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11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1"/>
      <p:bldP spid="2" grpId="1"/>
      <p:bldP spid="2" grpId="2"/>
      <p:bldP spid="20" grpId="1"/>
      <p:bldP spid="20" grpId="2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</a:rPr>
              <a:t>12</a:t>
            </a: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07315" y="3435985"/>
            <a:ext cx="5187315" cy="87630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700" dirty="0">
                <a:solidFill>
                  <a:srgbClr val="00B050"/>
                </a:solidFill>
                <a:latin typeface="+mj-lt"/>
                <a:sym typeface="+mn-ea"/>
              </a:rPr>
              <a:t>  THIẾT KẾ GIAO DIỆN VÀ XÂY DỰNG ỨNG DỤNG</a:t>
            </a:r>
            <a:endParaRPr lang="en-US" sz="2700" b="1" dirty="0">
              <a:solidFill>
                <a:srgbClr val="00B050"/>
              </a:solidFill>
              <a:latin typeface="+mj-lt"/>
              <a:sym typeface="+mn-ea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0" b="1" dirty="0">
                <a:solidFill>
                  <a:srgbClr val="3F5378"/>
                </a:solidFill>
                <a:latin typeface="Times New Roman" panose="02020603050405020304" charset="0"/>
                <a:ea typeface="Roboto Condensed" panose="020B0704020202020204"/>
                <a:cs typeface="Times New Roman" panose="02020603050405020304" charset="0"/>
                <a:sym typeface="Roboto Condensed" panose="020B0704020202020204"/>
              </a:rPr>
              <a:t>IV</a:t>
            </a: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sym typeface="+mn-ea"/>
              </a:rPr>
              <a:t>  THIẾT KẾ GIAO DIỆN VÀ XÂY DỰNG ỨNG DỤNG</a:t>
            </a:r>
            <a:endParaRPr lang="en-GB" dirty="0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13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8" name="Text Box 27"/>
          <p:cNvSpPr txBox="1"/>
          <p:nvPr/>
        </p:nvSpPr>
        <p:spPr>
          <a:xfrm rot="20280000">
            <a:off x="7203440" y="276225"/>
            <a:ext cx="1852930" cy="193802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t">
            <a:spAutoFit/>
          </a:bodyPr>
          <a:lstStyle/>
          <a:p>
            <a:r>
              <a:rPr lang="en-US" altLang="en-GB" sz="1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sym typeface="+mn-ea"/>
              </a:rPr>
              <a:t>UI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736B0-AD52-EB92-9A85-AD99F93E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88" y="1152957"/>
            <a:ext cx="6273825" cy="399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9"/>
          <p:cNvSpPr txBox="1"/>
          <p:nvPr/>
        </p:nvSpPr>
        <p:spPr>
          <a:xfrm>
            <a:off x="5933673" y="2373560"/>
            <a:ext cx="219185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Giao </a:t>
            </a:r>
            <a:r>
              <a:rPr lang="en-US" sz="1600" b="1" dirty="0" err="1">
                <a:latin typeface="+mj-lt"/>
              </a:rPr>
              <a:t>diện</a:t>
            </a:r>
            <a:r>
              <a:rPr lang="en-US" sz="1600" b="1" dirty="0">
                <a:latin typeface="+mj-lt"/>
              </a:rPr>
              <a:t> UI Home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28" grpId="0" animBg="1"/>
      <p:bldP spid="20" grpId="0"/>
      <p:bldP spid="2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sym typeface="+mn-ea"/>
              </a:rPr>
              <a:t>  THIẾT KẾ GIAO DIỆN VÀ XÂY DỰNG ỨNG DỤNG</a:t>
            </a:r>
            <a:endParaRPr lang="en-GB" dirty="0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14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Giao </a:t>
            </a:r>
            <a:r>
              <a:rPr lang="en-US" sz="1600" b="1" dirty="0" err="1">
                <a:latin typeface="+mj-lt"/>
              </a:rPr>
              <a:t>diện</a:t>
            </a:r>
            <a:r>
              <a:rPr lang="en-US" sz="1600" b="1" dirty="0">
                <a:latin typeface="+mj-lt"/>
              </a:rPr>
              <a:t> UI </a:t>
            </a:r>
            <a:r>
              <a:rPr lang="en-US" sz="1600" b="1" dirty="0" err="1">
                <a:latin typeface="+mj-lt"/>
              </a:rPr>
              <a:t>Đăng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nhập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và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đăng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ký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tài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khoản</a:t>
            </a:r>
            <a:endParaRPr lang="en-US" sz="1600" b="1" dirty="0">
              <a:latin typeface="+mj-lt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C2521CF-A79F-1234-18A6-0B56FF27C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685636"/>
              </p:ext>
            </p:extLst>
          </p:nvPr>
        </p:nvGraphicFramePr>
        <p:xfrm>
          <a:off x="305070" y="1724660"/>
          <a:ext cx="2922234" cy="29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947040" imgH="4145400" progId="Paint.Picture">
                  <p:embed/>
                </p:oleObj>
              </mc:Choice>
              <mc:Fallback>
                <p:oleObj name="Bitmap Image" r:id="rId3" imgW="3947040" imgH="4145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070" y="1724660"/>
                        <a:ext cx="2922234" cy="297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12F8125-ECCF-A05E-E75D-2B19C1012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475" y="1724660"/>
            <a:ext cx="3304107" cy="296386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20" grpId="0"/>
      <p:bldP spid="2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BF57B-58B5-DB9E-BE42-B2203FECD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17" y="1684654"/>
            <a:ext cx="8459615" cy="3458845"/>
          </a:xfrm>
          <a:prstGeom prst="rect">
            <a:avLst/>
          </a:prstGeom>
        </p:spPr>
      </p:pic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+mj-lt"/>
              </a:rPr>
              <a:t>Quản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lý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tài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khoản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bằng</a:t>
            </a:r>
            <a:r>
              <a:rPr lang="en-US" sz="1600" b="1" dirty="0">
                <a:latin typeface="+mj-lt"/>
              </a:rPr>
              <a:t> PhpMyAdmin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20" grpId="0"/>
      <p:bldP spid="2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sym typeface="+mn-ea"/>
              </a:rPr>
              <a:t>  THIẾT KẾ GIAO DIỆN VÀ XÂY DỰNG ỨNG DỤNG</a:t>
            </a:r>
            <a:endParaRPr lang="en-GB" dirty="0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16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907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Giao </a:t>
            </a:r>
            <a:r>
              <a:rPr lang="en-US" sz="1600" b="1" dirty="0" err="1">
                <a:latin typeface="+mj-lt"/>
              </a:rPr>
              <a:t>diện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trang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đăng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nhập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bằng</a:t>
            </a:r>
            <a:r>
              <a:rPr lang="en-US" sz="1600" b="1" dirty="0">
                <a:latin typeface="+mj-lt"/>
              </a:rPr>
              <a:t> 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C07DF-8185-821F-A574-001F4E0E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69" y="1873350"/>
            <a:ext cx="7081569" cy="282723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1"/>
      <p:bldP spid="442" grpId="2"/>
      <p:bldP spid="20" grpId="0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/>
          <p:nvPr/>
        </p:nvSpPr>
        <p:spPr>
          <a:xfrm>
            <a:off x="179705" y="1094105"/>
            <a:ext cx="7403465" cy="1706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0B050"/>
                </a:solidFill>
                <a:latin typeface="+mj-lt"/>
                <a:cs typeface="Calibri" panose="020F0502020204030204" charset="0"/>
                <a:sym typeface="+mn-ea"/>
              </a:rPr>
              <a:t>XÂY DỰNG WEBSITE BÁN ĐIỆN GIA DỤNG HAGO</a:t>
            </a:r>
            <a:endParaRPr lang="en-US" altLang="en-GB" sz="3000" dirty="0">
              <a:solidFill>
                <a:srgbClr val="00B050"/>
              </a:solidFill>
              <a:latin typeface="+mj-lt"/>
              <a:cs typeface="Calibri" panose="020F050202020403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140200" y="4300220"/>
            <a:ext cx="4784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 ÁN TỐT NGHIỆP ĐẠI HỌC</a:t>
            </a:r>
          </a:p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CÔNG NGHỆ THÔNG TIN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2842895"/>
            <a:ext cx="1104900" cy="796925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C47339B-8AD1-9403-60CB-CA01F3FA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00" y="2767897"/>
            <a:ext cx="986472" cy="87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B98CF4C2-5F69-8D73-9337-4F238A75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37" y="2821940"/>
            <a:ext cx="1697177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96B3C6A-4172-B517-992A-E069A051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27" y="2790587"/>
            <a:ext cx="1613841" cy="8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17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+mj-lt"/>
              </a:rPr>
              <a:t>Giao diện UI Quên mật khẩu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9B6C-B80E-25DD-5545-F01EEE9B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90" y="1959205"/>
            <a:ext cx="5988804" cy="29438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20" grpId="0"/>
      <p:bldP spid="2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18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+mj-lt"/>
              </a:rPr>
              <a:t>Giao diện UI Trang sản phẩm hiện có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38298-97E0-CA7D-1DCA-49E294269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19" y="1707575"/>
            <a:ext cx="5760099" cy="342091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20" grpId="0"/>
      <p:bldP spid="2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43995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19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Giao </a:t>
            </a:r>
            <a:r>
              <a:rPr lang="en-US" sz="1600" b="1" dirty="0" err="1">
                <a:latin typeface="+mj-lt"/>
              </a:rPr>
              <a:t>diện</a:t>
            </a:r>
            <a:r>
              <a:rPr lang="en-US" sz="1600" b="1" dirty="0">
                <a:latin typeface="+mj-lt"/>
              </a:rPr>
              <a:t> UI Trang </a:t>
            </a:r>
            <a:r>
              <a:rPr lang="en-US" sz="1600" b="1" dirty="0" err="1">
                <a:latin typeface="+mj-lt"/>
              </a:rPr>
              <a:t>danh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mục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Bàn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ủi</a:t>
            </a:r>
            <a:endParaRPr lang="en-US" sz="16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5BB7A-ACE0-43ED-8926-20C61667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" y="1684655"/>
            <a:ext cx="6925250" cy="33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572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7C68FC-F7B9-5BED-BA94-12E02787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9" y="1684655"/>
            <a:ext cx="3852872" cy="3135908"/>
          </a:xfrm>
          <a:prstGeom prst="rect">
            <a:avLst/>
          </a:prstGeom>
        </p:spPr>
      </p:pic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20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+mj-lt"/>
              </a:rPr>
              <a:t>Giao diện UI Trang từng sản phẩm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4FCDF-AAE6-CF13-E4F4-52B0E34D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" y="1707043"/>
            <a:ext cx="3666809" cy="313590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20" grpId="0"/>
      <p:bldP spid="2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21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>
                <a:latin typeface="+mj-lt"/>
              </a:rPr>
              <a:t>Giao diện UI Trang Giỏ hàng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4898E-9F68-2324-D99E-D9B09E89D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" y="1669414"/>
            <a:ext cx="6710045" cy="34686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20" grpId="0"/>
      <p:bldP spid="2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22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07315" y="1347470"/>
            <a:ext cx="515493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>
                <a:latin typeface="+mj-lt"/>
              </a:rPr>
              <a:t>Giao diện UI Trang Chat</a:t>
            </a:r>
          </a:p>
        </p:txBody>
      </p:sp>
      <p:sp>
        <p:nvSpPr>
          <p:cNvPr id="7" name="Google Shape;442;p28"/>
          <p:cNvSpPr txBox="1"/>
          <p:nvPr/>
        </p:nvSpPr>
        <p:spPr>
          <a:xfrm>
            <a:off x="814275" y="393210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7315" y="1348105"/>
            <a:ext cx="515493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>
                <a:latin typeface="+mj-lt"/>
              </a:rPr>
              <a:t>Giao diện UI Trang Chat</a:t>
            </a:r>
          </a:p>
        </p:txBody>
      </p:sp>
      <p:sp>
        <p:nvSpPr>
          <p:cNvPr id="5" name="Google Shape;442;p28"/>
          <p:cNvSpPr txBox="1"/>
          <p:nvPr/>
        </p:nvSpPr>
        <p:spPr>
          <a:xfrm>
            <a:off x="814275" y="39384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 panose="020B0704020202020204"/>
              <a:buNone/>
              <a:defRPr sz="2000" b="1" i="0" u="none" strike="noStrike" cap="none">
                <a:solidFill>
                  <a:schemeClr val="lt1"/>
                </a:solidFill>
                <a:latin typeface="Roboto Condensed" panose="020B0704020202020204"/>
                <a:ea typeface="Roboto Condensed" panose="020B0704020202020204"/>
                <a:cs typeface="Roboto Condensed" panose="020B0704020202020204"/>
                <a:sym typeface="Roboto Condensed" panose="020B07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7315" y="1348740"/>
            <a:ext cx="515493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>
                <a:latin typeface="+mj-lt"/>
              </a:rPr>
              <a:t>Giao diện UI Trang Chat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3E5BDD-E870-FAF9-7895-2414A769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80" y="1547573"/>
            <a:ext cx="2995901" cy="35805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696295-3453-5D4E-7FCD-5C26C7A5B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81" y="1508442"/>
            <a:ext cx="2995901" cy="36113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B8F7F8-82E8-8C2A-0175-974F23E0E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" y="1707043"/>
            <a:ext cx="2585879" cy="339736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0"/>
      <p:bldP spid="1" grpId="1"/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sym typeface="+mn-ea"/>
              </a:rPr>
              <a:t>  THIẾT KẾ GIAO DIỆN VÀ XÂY DỰNG ỨNG DỤNG</a:t>
            </a:r>
            <a:endParaRPr lang="en-GB">
              <a:latin typeface="+mj-lt"/>
            </a:endParaRPr>
          </a:p>
        </p:txBody>
      </p:sp>
      <p:sp>
        <p:nvSpPr>
          <p:cNvPr id="446" name="Google Shape;446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23</a:t>
            </a:r>
          </a:p>
        </p:txBody>
      </p:sp>
      <p:grpSp>
        <p:nvGrpSpPr>
          <p:cNvPr id="450" name="Google Shape;450;p28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51" name="Google Shape;451;p2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07315" y="1347470"/>
            <a:ext cx="515493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00" b="1">
                <a:latin typeface="+mj-lt"/>
              </a:rPr>
              <a:t>Giao diện Quản lý code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9492E-38D7-1B5C-7E16-4C46DA3C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76" y="1694329"/>
            <a:ext cx="7417324" cy="34491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42AF36-A8F3-7FBB-92D2-C036EA1C6399}"/>
              </a:ext>
            </a:extLst>
          </p:cNvPr>
          <p:cNvSpPr txBox="1"/>
          <p:nvPr/>
        </p:nvSpPr>
        <p:spPr>
          <a:xfrm>
            <a:off x="3042428" y="1361638"/>
            <a:ext cx="4575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https://github.com/datdapda/DoAn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/>
      <p:bldP spid="442" grpId="1"/>
      <p:bldP spid="20" grpId="0"/>
      <p:bldP spid="2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</a:rPr>
              <a:t>24</a:t>
            </a: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07315" y="3435985"/>
            <a:ext cx="5187315" cy="876300"/>
          </a:xfr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sz="3000" dirty="0">
                <a:latin typeface="+mj-lt"/>
                <a:sym typeface="+mn-ea"/>
              </a:rPr>
              <a:t>KẾT LUẬN</a:t>
            </a:r>
            <a:endParaRPr lang="en-US" sz="3000" b="1" dirty="0">
              <a:latin typeface="+mj-lt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0" b="1">
                <a:solidFill>
                  <a:srgbClr val="3F5378"/>
                </a:solidFill>
                <a:latin typeface="Times New Roman" panose="02020603050405020304" charset="0"/>
                <a:ea typeface="Roboto Condensed" panose="020B0704020202020204"/>
                <a:cs typeface="Times New Roman" panose="02020603050405020304" charset="0"/>
                <a:sym typeface="Roboto Condensed" panose="020B0704020202020204"/>
              </a:rPr>
              <a:t>V</a:t>
            </a: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69;p41"/>
          <p:cNvSpPr txBox="1"/>
          <p:nvPr/>
        </p:nvSpPr>
        <p:spPr>
          <a:xfrm>
            <a:off x="2504092" y="1630487"/>
            <a:ext cx="1909218" cy="284734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1" dirty="0" err="1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Tính</a:t>
            </a:r>
            <a:r>
              <a:rPr lang="en-US" sz="1600" b="1" dirty="0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năng</a:t>
            </a:r>
            <a:endParaRPr lang="en-US" sz="1600" b="1" dirty="0">
              <a:solidFill>
                <a:schemeClr val="accent5"/>
              </a:solidFill>
              <a:latin typeface="+mj-lt"/>
              <a:ea typeface="Roboto Condensed" panose="020B0704020202020204"/>
              <a:cs typeface="Roboto Condensed" panose="020B0704020202020204"/>
              <a:sym typeface="Roboto Condensed" panose="020B0704020202020204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Hỗ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trợ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tính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năng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quản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lí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sản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phẩm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,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đơn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hàng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cho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người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quản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lí</a:t>
            </a:r>
            <a:endParaRPr lang="en-US" altLang="en-GB" sz="1600" dirty="0">
              <a:solidFill>
                <a:schemeClr val="bg1"/>
              </a:solidFill>
              <a:latin typeface="+mj-lt"/>
              <a:ea typeface="Roboto Condensed" panose="020B0704020202020204"/>
              <a:cs typeface="Roboto Condensed" panose="020B0704020202020204"/>
              <a:sym typeface="Roboto Condensed" panose="020B0704020202020204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Hỗ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trợ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tính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năng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thêm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sản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phẩm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từ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Admin</a:t>
            </a:r>
          </a:p>
        </p:txBody>
      </p:sp>
      <p:sp>
        <p:nvSpPr>
          <p:cNvPr id="16" name="Google Shape;675;p41"/>
          <p:cNvSpPr txBox="1"/>
          <p:nvPr/>
        </p:nvSpPr>
        <p:spPr>
          <a:xfrm>
            <a:off x="637173" y="1634612"/>
            <a:ext cx="1866891" cy="284321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1" dirty="0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Giao </a:t>
            </a:r>
            <a:r>
              <a:rPr lang="en-US" sz="1600" b="1" dirty="0" err="1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Diện</a:t>
            </a:r>
            <a:endParaRPr lang="en-US" sz="1600" b="1" dirty="0">
              <a:solidFill>
                <a:schemeClr val="accent5"/>
              </a:solidFill>
              <a:latin typeface="+mj-lt"/>
              <a:ea typeface="Roboto Condensed" panose="020B0704020202020204"/>
              <a:cs typeface="Roboto Condensed" panose="020B0704020202020204"/>
              <a:sym typeface="Roboto Condensed" panose="020B0704020202020204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Giao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diện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ứng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trực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quan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đơn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giản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dễ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tiếp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cận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cho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người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mới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dùng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công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nghệ</a:t>
            </a:r>
            <a:endParaRPr lang="en-US" sz="1600" dirty="0">
              <a:solidFill>
                <a:schemeClr val="bg1"/>
              </a:solidFill>
              <a:latin typeface="+mj-lt"/>
              <a:ea typeface="Roboto Condensed" panose="020B0704020202020204"/>
              <a:cs typeface="Roboto Condensed" panose="020B0704020202020204"/>
              <a:sym typeface="Roboto Condensed" panose="020B0704020202020204"/>
            </a:endParaRPr>
          </a:p>
        </p:txBody>
      </p:sp>
      <p:sp>
        <p:nvSpPr>
          <p:cNvPr id="343" name="Google Shape;343;p23"/>
          <p:cNvSpPr txBox="1">
            <a:spLocks noGrp="1"/>
          </p:cNvSpPr>
          <p:nvPr>
            <p:ph type="sldNum" idx="12"/>
          </p:nvPr>
        </p:nvSpPr>
        <p:spPr>
          <a:xfrm>
            <a:off x="7618000" y="4643995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25</a:t>
            </a:r>
          </a:p>
        </p:txBody>
      </p:sp>
      <p:sp>
        <p:nvSpPr>
          <p:cNvPr id="2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sym typeface="+mn-ea"/>
              </a:rPr>
              <a:t>KẾT LUẬN</a:t>
            </a:r>
            <a:endParaRPr lang="en-US" altLang="en-GB" dirty="0">
              <a:latin typeface="+mj-lt"/>
            </a:endParaRPr>
          </a:p>
        </p:txBody>
      </p:sp>
      <p:grpSp>
        <p:nvGrpSpPr>
          <p:cNvPr id="3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4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5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6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7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+mj-lt"/>
              </a:rPr>
              <a:t>Ưu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điểm</a:t>
            </a:r>
            <a:endParaRPr lang="en-US" sz="1600" b="1" dirty="0">
              <a:latin typeface="+mj-lt"/>
            </a:endParaRPr>
          </a:p>
        </p:txBody>
      </p:sp>
      <p:sp>
        <p:nvSpPr>
          <p:cNvPr id="31" name="Google Shape;671;p41"/>
          <p:cNvSpPr txBox="1"/>
          <p:nvPr/>
        </p:nvSpPr>
        <p:spPr>
          <a:xfrm>
            <a:off x="4413309" y="1634991"/>
            <a:ext cx="1854895" cy="2842836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600" b="1" dirty="0" err="1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Công</a:t>
            </a:r>
            <a:r>
              <a:rPr lang="en-US" sz="1600" b="1" dirty="0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nghệ</a:t>
            </a:r>
            <a:endParaRPr lang="en-US" sz="1600" b="1" dirty="0">
              <a:solidFill>
                <a:schemeClr val="accent5"/>
              </a:solidFill>
              <a:latin typeface="+mj-lt"/>
              <a:ea typeface="Roboto Condensed" panose="020B0704020202020204"/>
              <a:cs typeface="Roboto Condensed" panose="020B0704020202020204"/>
              <a:sym typeface="Roboto Condensed" panose="020B0704020202020204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Sử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dụng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ngôn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ngữ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lập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trình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Flutter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được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phát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triển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bởi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google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với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các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tính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năng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nổi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bật</a:t>
            </a:r>
            <a:endParaRPr lang="en-US" altLang="en-GB" sz="1600" dirty="0">
              <a:solidFill>
                <a:schemeClr val="bg1"/>
              </a:solidFill>
              <a:latin typeface="+mj-lt"/>
              <a:ea typeface="Roboto Condensed" panose="020B0704020202020204"/>
              <a:cs typeface="Roboto Condensed" panose="020B0704020202020204"/>
              <a:sym typeface="Roboto Condensed" panose="020B0704020202020204"/>
            </a:endParaRPr>
          </a:p>
        </p:txBody>
      </p:sp>
      <p:sp>
        <p:nvSpPr>
          <p:cNvPr id="33" name="Google Shape;673;p41"/>
          <p:cNvSpPr txBox="1"/>
          <p:nvPr/>
        </p:nvSpPr>
        <p:spPr>
          <a:xfrm>
            <a:off x="6268204" y="1630487"/>
            <a:ext cx="1804234" cy="284734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 dirty="0" err="1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Hỗ</a:t>
            </a:r>
            <a:r>
              <a:rPr lang="en-US" altLang="en-GB" sz="1600" b="1" dirty="0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b="1" dirty="0" err="1">
                <a:solidFill>
                  <a:schemeClr val="accent5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trợ</a:t>
            </a:r>
            <a:endParaRPr sz="1600" b="1" dirty="0">
              <a:solidFill>
                <a:schemeClr val="accent5"/>
              </a:solidFill>
              <a:latin typeface="+mj-lt"/>
              <a:ea typeface="Roboto Condensed" panose="020B0704020202020204"/>
              <a:cs typeface="Roboto Condensed" panose="020B0704020202020204"/>
              <a:sym typeface="Roboto Condensed" panose="020B0704020202020204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Hỗ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trợ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người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có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nhu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cầu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mua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hàng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nhanh</a:t>
            </a:r>
            <a:r>
              <a:rPr lang="en-US" altLang="en-GB" sz="1600" dirty="0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 </a:t>
            </a:r>
            <a:r>
              <a:rPr lang="en-US" altLang="en-GB" sz="1600" dirty="0" err="1">
                <a:solidFill>
                  <a:schemeClr val="bg1"/>
                </a:solidFill>
                <a:latin typeface="+mj-lt"/>
                <a:ea typeface="Roboto Condensed" panose="020B0704020202020204"/>
                <a:cs typeface="Roboto Condensed" panose="020B0704020202020204"/>
                <a:sym typeface="Roboto Condensed" panose="020B0704020202020204"/>
              </a:rPr>
              <a:t>chóng</a:t>
            </a:r>
            <a:endParaRPr lang="en-US" altLang="en-GB" sz="1600" dirty="0">
              <a:solidFill>
                <a:schemeClr val="bg1"/>
              </a:solidFill>
              <a:latin typeface="+mj-lt"/>
              <a:ea typeface="Roboto Condensed" panose="020B0704020202020204"/>
              <a:cs typeface="Roboto Condensed" panose="020B0704020202020204"/>
              <a:sym typeface="Roboto Condensed" panose="020B0704020202020204"/>
            </a:endParaRPr>
          </a:p>
        </p:txBody>
      </p:sp>
      <p:sp>
        <p:nvSpPr>
          <p:cNvPr id="34" name="Google Shape;1089;p46"/>
          <p:cNvSpPr/>
          <p:nvPr/>
        </p:nvSpPr>
        <p:spPr>
          <a:xfrm>
            <a:off x="4126577" y="1707515"/>
            <a:ext cx="232410" cy="21971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36" name="Google Shape;1089;p46"/>
          <p:cNvSpPr/>
          <p:nvPr/>
        </p:nvSpPr>
        <p:spPr>
          <a:xfrm>
            <a:off x="5746115" y="1707515"/>
            <a:ext cx="213995" cy="21971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37" name="Google Shape;1089;p46"/>
          <p:cNvSpPr/>
          <p:nvPr/>
        </p:nvSpPr>
        <p:spPr>
          <a:xfrm>
            <a:off x="7618000" y="1684655"/>
            <a:ext cx="245745" cy="21971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39" name="Google Shape;1089;p46"/>
          <p:cNvSpPr/>
          <p:nvPr/>
        </p:nvSpPr>
        <p:spPr>
          <a:xfrm>
            <a:off x="2195830" y="1727359"/>
            <a:ext cx="208915" cy="21971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1" animBg="1"/>
      <p:bldP spid="15" grpId="1" animBg="1"/>
      <p:bldP spid="15" grpId="2" animBg="1"/>
      <p:bldP spid="16" grpId="1" animBg="1"/>
      <p:bldP spid="16" grpId="2" animBg="1"/>
      <p:bldP spid="2" grpId="1"/>
      <p:bldP spid="2" grpId="2"/>
      <p:bldP spid="20" grpId="0"/>
      <p:bldP spid="20" grpId="1"/>
      <p:bldP spid="31" grpId="1" animBg="1"/>
      <p:bldP spid="31" grpId="2" animBg="1"/>
      <p:bldP spid="33" grpId="0" animBg="1"/>
      <p:bldP spid="34" grpId="0" animBg="1"/>
      <p:bldP spid="36" grpId="0" animBg="1"/>
      <p:bldP spid="37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26</a:t>
            </a:r>
          </a:p>
        </p:txBody>
      </p:sp>
      <p:sp>
        <p:nvSpPr>
          <p:cNvPr id="2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sym typeface="+mn-ea"/>
              </a:rPr>
              <a:t>KẾT LUẬN</a:t>
            </a:r>
            <a:endParaRPr lang="en-US" altLang="en-GB" dirty="0">
              <a:latin typeface="+mj-lt"/>
            </a:endParaRPr>
          </a:p>
        </p:txBody>
      </p:sp>
      <p:grpSp>
        <p:nvGrpSpPr>
          <p:cNvPr id="3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4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5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6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7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0" name="Text Box 19"/>
          <p:cNvSpPr txBox="1"/>
          <p:nvPr/>
        </p:nvSpPr>
        <p:spPr>
          <a:xfrm>
            <a:off x="176530" y="134747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+mj-lt"/>
              </a:rPr>
              <a:t>Khuyết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điểm</a:t>
            </a:r>
            <a:endParaRPr lang="en-US" sz="1600" b="1" dirty="0">
              <a:latin typeface="+mj-lt"/>
            </a:endParaRPr>
          </a:p>
        </p:txBody>
      </p:sp>
      <p:sp>
        <p:nvSpPr>
          <p:cNvPr id="1091" name="Google Shape;1091;p46"/>
          <p:cNvSpPr/>
          <p:nvPr/>
        </p:nvSpPr>
        <p:spPr>
          <a:xfrm>
            <a:off x="245076" y="1955658"/>
            <a:ext cx="309950" cy="309969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" name="Google Shape;1091;p46"/>
          <p:cNvSpPr/>
          <p:nvPr/>
        </p:nvSpPr>
        <p:spPr>
          <a:xfrm>
            <a:off x="245076" y="2603993"/>
            <a:ext cx="309950" cy="309969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5" name="Google Shape;1091;p46"/>
          <p:cNvSpPr/>
          <p:nvPr/>
        </p:nvSpPr>
        <p:spPr>
          <a:xfrm>
            <a:off x="245076" y="3324083"/>
            <a:ext cx="309950" cy="309969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83895" y="1924050"/>
            <a:ext cx="56394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Trang Website </a:t>
            </a:r>
            <a:r>
              <a:rPr lang="en-US" sz="1600" dirty="0" err="1">
                <a:latin typeface="+mj-lt"/>
              </a:rPr>
              <a:t>cần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cải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thiện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hơn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về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độ</a:t>
            </a:r>
            <a:r>
              <a:rPr lang="en-US" sz="1600" dirty="0">
                <a:latin typeface="+mj-lt"/>
              </a:rPr>
              <a:t> delay </a:t>
            </a:r>
            <a:r>
              <a:rPr lang="en-US" sz="1600" dirty="0" err="1">
                <a:latin typeface="+mj-lt"/>
              </a:rPr>
              <a:t>các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chức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năng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và</a:t>
            </a:r>
            <a:r>
              <a:rPr lang="en-US" sz="16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kết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nối</a:t>
            </a:r>
            <a:r>
              <a:rPr lang="en-US" sz="1600" dirty="0">
                <a:latin typeface="+mj-lt"/>
              </a:rPr>
              <a:t> API.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683895" y="264414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chức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năng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thanh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toán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cần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liên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kết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tài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khoản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thực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tế</a:t>
            </a:r>
            <a:endParaRPr lang="en-US" sz="1800" dirty="0">
              <a:latin typeface="+mj-lt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636905" y="3292475"/>
            <a:ext cx="444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+mj-lt"/>
              </a:rPr>
              <a:t>Chưa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liên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kết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ổn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với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mạng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xã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hội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như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zalo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facebook</a:t>
            </a:r>
            <a:r>
              <a:rPr lang="en-US" sz="1800" dirty="0">
                <a:latin typeface="+mj-lt"/>
              </a:rPr>
              <a:t>, google, …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1091" grpId="0" animBg="1"/>
      <p:bldP spid="19" grpId="0" animBg="1"/>
      <p:bldP spid="15" grpId="0" animBg="1"/>
      <p:bldP spid="17" grpId="0"/>
      <p:bldP spid="17" grpId="1"/>
      <p:bldP spid="18" grpId="0"/>
      <p:bldP spid="18" grpId="1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j-lt"/>
                <a:cs typeface="Calibri" panose="020F0502020204030204" charset="0"/>
              </a:rPr>
              <a:t>LỜI CẢM ƠN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60" y="1564005"/>
            <a:ext cx="7907655" cy="2896870"/>
          </a:xfrm>
        </p:spPr>
        <p:txBody>
          <a:bodyPr/>
          <a:lstStyle/>
          <a:p>
            <a:pPr algn="just"/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Lời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đầu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tiên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,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em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xin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bày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tỏ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lòng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biết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ơn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sâu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sắc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đến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thầy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Hồ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Văn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Ngọc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,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giảng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viên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hướng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dẫn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đồ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án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tốt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nghiệp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của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em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,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vì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đã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tận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tình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hướng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dẫn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,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khuyến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khích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nhiệt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tình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và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đưa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ra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nhiều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lời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phê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bình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hữu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ích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cho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đồ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án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tốt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nghiệp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lần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này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.</a:t>
            </a:r>
            <a:endParaRPr lang="en-US" dirty="0">
              <a:latin typeface="+mj-lt"/>
              <a:cs typeface="Calibri" panose="020F0502020204030204" charset="0"/>
            </a:endParaRPr>
          </a:p>
          <a:p>
            <a:pPr algn="just"/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Em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đã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nhận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được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rất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nhiều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sự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quan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tâm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,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tư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vấn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và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giúp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đỡ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cũng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như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sự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hỗ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trợ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từ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giảng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viên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hướng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dẫn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là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thầy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Hồ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Văn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Ngọc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,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trường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Đại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học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Văn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Hiến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và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mọi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người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xung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quanh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dù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ít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hay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nhiều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,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trực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tiếp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hay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gián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tiếp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từ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lúc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bắt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đầu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cho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đến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khi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kết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thúc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đồ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án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tốt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 </a:t>
            </a:r>
            <a:r>
              <a:rPr lang="en-US" dirty="0" err="1">
                <a:latin typeface="+mj-lt"/>
                <a:cs typeface="Calibri" panose="020F0502020204030204" charset="0"/>
                <a:sym typeface="+mn-ea"/>
              </a:rPr>
              <a:t>nghiệp</a:t>
            </a: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. </a:t>
            </a:r>
            <a:endParaRPr lang="en-US" dirty="0">
              <a:latin typeface="+mj-lt"/>
              <a:cs typeface="Calibri" panose="020F0502020204030204" charset="0"/>
            </a:endParaRPr>
          </a:p>
          <a:p>
            <a:endParaRPr lang="en-US" dirty="0">
              <a:latin typeface="+mj-lt"/>
              <a:cs typeface="Calibri" panose="020F050202020403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tx1"/>
              </a:solidFill>
              <a:latin typeface="+mj-lt"/>
              <a:sym typeface="+mn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  <a:sym typeface="+mn-ea"/>
              </a:rPr>
              <a:t>7 - 2022</a:t>
            </a:r>
            <a:endParaRPr lang="en-US" altLang="en-GB" dirty="0">
              <a:solidFill>
                <a:schemeClr val="tx1"/>
              </a:solidFill>
              <a:latin typeface="+mj-lt"/>
            </a:endParaRPr>
          </a:p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+mj-l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27</a:t>
            </a:r>
          </a:p>
        </p:txBody>
      </p:sp>
      <p:sp>
        <p:nvSpPr>
          <p:cNvPr id="8" name="Subtitle 7"/>
          <p:cNvSpPr/>
          <p:nvPr/>
        </p:nvSpPr>
        <p:spPr>
          <a:xfrm>
            <a:off x="0" y="-20320"/>
            <a:ext cx="1914525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>
                <a:latin typeface="+mj-lt"/>
                <a:sym typeface="+mn-ea"/>
              </a:rPr>
              <a:t>KẾT LUẬN</a:t>
            </a:r>
            <a:endParaRPr lang="en-US" b="1">
              <a:latin typeface="+mj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51460" y="771525"/>
            <a:ext cx="71043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err="1">
                <a:latin typeface="+mj-lt"/>
              </a:rPr>
              <a:t>Kết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quả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đạt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được</a:t>
            </a:r>
            <a:endParaRPr lang="en-US" sz="1800" b="1" dirty="0">
              <a:latin typeface="+mj-lt"/>
            </a:endParaRPr>
          </a:p>
          <a:p>
            <a:pPr algn="l"/>
            <a:endParaRPr lang="en-US" sz="1800" b="1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Sau </a:t>
            </a:r>
            <a:r>
              <a:rPr lang="en-US" sz="1800" dirty="0" err="1">
                <a:latin typeface="+mj-lt"/>
              </a:rPr>
              <a:t>một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thời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gian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tập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trung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triển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khai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đề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tài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em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đã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hoàn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thành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đề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tài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Xây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dựng</a:t>
            </a:r>
            <a:r>
              <a:rPr lang="en-US" sz="1800" dirty="0">
                <a:latin typeface="+mj-lt"/>
              </a:rPr>
              <a:t> Website </a:t>
            </a:r>
            <a:r>
              <a:rPr lang="en-US" sz="1800" dirty="0" err="1">
                <a:latin typeface="+mj-lt"/>
              </a:rPr>
              <a:t>bán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điện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dụng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với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giao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diện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tương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đối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ổn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thao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sử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dụng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dễ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dàng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thân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thiện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với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người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dùng</a:t>
            </a:r>
            <a:r>
              <a:rPr lang="en-US" sz="1800" dirty="0">
                <a:latin typeface="+mj-lt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Sau </a:t>
            </a:r>
            <a:r>
              <a:rPr lang="en-US" sz="1800" dirty="0" err="1">
                <a:latin typeface="+mj-lt"/>
              </a:rPr>
              <a:t>khi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hoàn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thành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xong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ứng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dụng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bán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hàng</a:t>
            </a:r>
            <a:r>
              <a:rPr lang="en-US" sz="1800" dirty="0">
                <a:latin typeface="+mj-lt"/>
              </a:rPr>
              <a:t> Online, </a:t>
            </a:r>
            <a:r>
              <a:rPr lang="en-US" sz="1800" dirty="0" err="1">
                <a:latin typeface="+mj-lt"/>
              </a:rPr>
              <a:t>chúng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em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có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thêm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những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kỹ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năng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nền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tảng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để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xây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dựng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một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ứng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dụng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bằng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ngôn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ngữ</a:t>
            </a:r>
            <a:r>
              <a:rPr lang="en-US" sz="1800" dirty="0">
                <a:latin typeface="+mj-lt"/>
              </a:rPr>
              <a:t> PHP - Laravel, PhpMyAdmin, </a:t>
            </a:r>
            <a:r>
              <a:rPr lang="en-US" sz="1800" dirty="0" err="1">
                <a:latin typeface="+mj-lt"/>
              </a:rPr>
              <a:t>sử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dụng</a:t>
            </a:r>
            <a:r>
              <a:rPr lang="en-US" sz="1800" dirty="0">
                <a:latin typeface="+mj-lt"/>
              </a:rPr>
              <a:t> Visual Studio Code </a:t>
            </a:r>
            <a:r>
              <a:rPr lang="en-US" sz="1800" dirty="0" err="1">
                <a:latin typeface="+mj-lt"/>
              </a:rPr>
              <a:t>và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sử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dụng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những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kiến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thức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đã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học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việc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phát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triển</a:t>
            </a:r>
            <a:r>
              <a:rPr lang="en-US" sz="1800" dirty="0">
                <a:latin typeface="+mj-lt"/>
              </a:rPr>
              <a:t> website.</a:t>
            </a:r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  <a:latin typeface="+mj-lt"/>
              </a:rPr>
              <a:t>28</a:t>
            </a:r>
          </a:p>
        </p:txBody>
      </p:sp>
      <p:sp>
        <p:nvSpPr>
          <p:cNvPr id="8" name="Subtitle 7"/>
          <p:cNvSpPr/>
          <p:nvPr/>
        </p:nvSpPr>
        <p:spPr>
          <a:xfrm>
            <a:off x="0" y="-20320"/>
            <a:ext cx="1914525" cy="492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Font typeface="Roboto Condensed Light" panose="020B0704020202020204"/>
              <a:buNone/>
              <a:defRPr sz="2000" b="0" i="0" u="none" strike="noStrike" cap="none">
                <a:solidFill>
                  <a:schemeClr val="accent5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dirty="0">
                <a:latin typeface="+mj-lt"/>
                <a:sym typeface="+mn-ea"/>
              </a:rPr>
              <a:t>KẾT LUẬN</a:t>
            </a:r>
            <a:endParaRPr lang="en-US" b="1" dirty="0">
              <a:latin typeface="+mj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51460" y="771525"/>
            <a:ext cx="7104380" cy="250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800" b="1" dirty="0" err="1">
                <a:latin typeface="+mj-lt"/>
              </a:rPr>
              <a:t>Hướng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phát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triển</a:t>
            </a:r>
            <a:endParaRPr lang="en-US" sz="1800" b="1" dirty="0">
              <a:latin typeface="+mj-lt"/>
            </a:endParaRPr>
          </a:p>
          <a:p>
            <a:pPr algn="l">
              <a:lnSpc>
                <a:spcPct val="110000"/>
              </a:lnSpc>
            </a:pPr>
            <a:endParaRPr lang="en-US" sz="1800" b="1" dirty="0">
              <a:latin typeface="+mj-lt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Trong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thời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gian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tới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sẽ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phát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triển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ứng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dụng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một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hoàn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thiện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nhất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cũng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như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đưa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chức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năng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mới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tối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ưu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hiệu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suất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cao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hơn</a:t>
            </a:r>
            <a:r>
              <a:rPr lang="en-US" sz="1800" dirty="0">
                <a:latin typeface="+mj-lt"/>
              </a:rPr>
              <a:t>.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Cuối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lời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em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muốn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cảm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ơn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thầy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Hồ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Văn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Ngọc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đã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giành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thời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gian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chỉ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dạy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hướng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dẫn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cho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em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hoàn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thành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đồ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án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kịp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với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tiến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độ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đề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hội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đồng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đã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giành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thời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gian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để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đánh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giá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đồ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án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của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em</a:t>
            </a:r>
            <a:r>
              <a:rPr lang="en-US" sz="1800" dirty="0">
                <a:latin typeface="+mj-lt"/>
              </a:rPr>
              <a:t>.</a:t>
            </a: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77;p49"/>
          <p:cNvSpPr/>
          <p:nvPr/>
        </p:nvSpPr>
        <p:spPr>
          <a:xfrm>
            <a:off x="323706" y="1563567"/>
            <a:ext cx="1395730" cy="1434465"/>
          </a:xfrm>
          <a:custGeom>
            <a:avLst/>
            <a:gdLst/>
            <a:ahLst/>
            <a:cxnLst/>
            <a:rect l="l" t="t" r="r" b="b"/>
            <a:pathLst>
              <a:path w="5929" h="5947" extrusionOk="0">
                <a:moveTo>
                  <a:pt x="784" y="4940"/>
                </a:moveTo>
                <a:lnTo>
                  <a:pt x="839" y="4958"/>
                </a:lnTo>
                <a:lnTo>
                  <a:pt x="933" y="5014"/>
                </a:lnTo>
                <a:lnTo>
                  <a:pt x="989" y="5107"/>
                </a:lnTo>
                <a:lnTo>
                  <a:pt x="1007" y="5145"/>
                </a:lnTo>
                <a:lnTo>
                  <a:pt x="1007" y="5201"/>
                </a:lnTo>
                <a:lnTo>
                  <a:pt x="1007" y="5257"/>
                </a:lnTo>
                <a:lnTo>
                  <a:pt x="989" y="5313"/>
                </a:lnTo>
                <a:lnTo>
                  <a:pt x="933" y="5406"/>
                </a:lnTo>
                <a:lnTo>
                  <a:pt x="839" y="5462"/>
                </a:lnTo>
                <a:lnTo>
                  <a:pt x="784" y="5480"/>
                </a:lnTo>
                <a:lnTo>
                  <a:pt x="672" y="5480"/>
                </a:lnTo>
                <a:lnTo>
                  <a:pt x="634" y="5462"/>
                </a:lnTo>
                <a:lnTo>
                  <a:pt x="541" y="5406"/>
                </a:lnTo>
                <a:lnTo>
                  <a:pt x="485" y="5313"/>
                </a:lnTo>
                <a:lnTo>
                  <a:pt x="467" y="5257"/>
                </a:lnTo>
                <a:lnTo>
                  <a:pt x="448" y="5201"/>
                </a:lnTo>
                <a:lnTo>
                  <a:pt x="467" y="5145"/>
                </a:lnTo>
                <a:lnTo>
                  <a:pt x="485" y="5107"/>
                </a:lnTo>
                <a:lnTo>
                  <a:pt x="541" y="5014"/>
                </a:lnTo>
                <a:lnTo>
                  <a:pt x="634" y="4958"/>
                </a:lnTo>
                <a:lnTo>
                  <a:pt x="672" y="4940"/>
                </a:lnTo>
                <a:close/>
                <a:moveTo>
                  <a:pt x="206" y="2610"/>
                </a:moveTo>
                <a:lnTo>
                  <a:pt x="168" y="2628"/>
                </a:lnTo>
                <a:lnTo>
                  <a:pt x="75" y="2684"/>
                </a:lnTo>
                <a:lnTo>
                  <a:pt x="19" y="2777"/>
                </a:lnTo>
                <a:lnTo>
                  <a:pt x="1" y="2833"/>
                </a:lnTo>
                <a:lnTo>
                  <a:pt x="1" y="2889"/>
                </a:lnTo>
                <a:lnTo>
                  <a:pt x="1" y="5667"/>
                </a:lnTo>
                <a:lnTo>
                  <a:pt x="1" y="5723"/>
                </a:lnTo>
                <a:lnTo>
                  <a:pt x="19" y="5779"/>
                </a:lnTo>
                <a:lnTo>
                  <a:pt x="75" y="5872"/>
                </a:lnTo>
                <a:lnTo>
                  <a:pt x="168" y="5928"/>
                </a:lnTo>
                <a:lnTo>
                  <a:pt x="206" y="5946"/>
                </a:lnTo>
                <a:lnTo>
                  <a:pt x="1250" y="5946"/>
                </a:lnTo>
                <a:lnTo>
                  <a:pt x="1305" y="5928"/>
                </a:lnTo>
                <a:lnTo>
                  <a:pt x="1399" y="5872"/>
                </a:lnTo>
                <a:lnTo>
                  <a:pt x="1455" y="5779"/>
                </a:lnTo>
                <a:lnTo>
                  <a:pt x="1473" y="5723"/>
                </a:lnTo>
                <a:lnTo>
                  <a:pt x="1473" y="5667"/>
                </a:lnTo>
                <a:lnTo>
                  <a:pt x="1473" y="2889"/>
                </a:lnTo>
                <a:lnTo>
                  <a:pt x="1473" y="2833"/>
                </a:lnTo>
                <a:lnTo>
                  <a:pt x="1455" y="2777"/>
                </a:lnTo>
                <a:lnTo>
                  <a:pt x="1399" y="2684"/>
                </a:lnTo>
                <a:lnTo>
                  <a:pt x="1305" y="2628"/>
                </a:lnTo>
                <a:lnTo>
                  <a:pt x="1250" y="2610"/>
                </a:lnTo>
                <a:close/>
                <a:moveTo>
                  <a:pt x="3617" y="0"/>
                </a:moveTo>
                <a:lnTo>
                  <a:pt x="3524" y="19"/>
                </a:lnTo>
                <a:lnTo>
                  <a:pt x="3468" y="75"/>
                </a:lnTo>
                <a:lnTo>
                  <a:pt x="3393" y="168"/>
                </a:lnTo>
                <a:lnTo>
                  <a:pt x="3337" y="261"/>
                </a:lnTo>
                <a:lnTo>
                  <a:pt x="3263" y="485"/>
                </a:lnTo>
                <a:lnTo>
                  <a:pt x="3225" y="671"/>
                </a:lnTo>
                <a:lnTo>
                  <a:pt x="3169" y="858"/>
                </a:lnTo>
                <a:lnTo>
                  <a:pt x="3114" y="1044"/>
                </a:lnTo>
                <a:lnTo>
                  <a:pt x="3039" y="1212"/>
                </a:lnTo>
                <a:lnTo>
                  <a:pt x="2983" y="1286"/>
                </a:lnTo>
                <a:lnTo>
                  <a:pt x="2927" y="1361"/>
                </a:lnTo>
                <a:lnTo>
                  <a:pt x="2797" y="1510"/>
                </a:lnTo>
                <a:lnTo>
                  <a:pt x="2666" y="1659"/>
                </a:lnTo>
                <a:lnTo>
                  <a:pt x="2442" y="1995"/>
                </a:lnTo>
                <a:lnTo>
                  <a:pt x="2200" y="2330"/>
                </a:lnTo>
                <a:lnTo>
                  <a:pt x="2051" y="2498"/>
                </a:lnTo>
                <a:lnTo>
                  <a:pt x="1883" y="2666"/>
                </a:lnTo>
                <a:lnTo>
                  <a:pt x="1865" y="2722"/>
                </a:lnTo>
                <a:lnTo>
                  <a:pt x="1846" y="2777"/>
                </a:lnTo>
                <a:lnTo>
                  <a:pt x="1846" y="5257"/>
                </a:lnTo>
                <a:lnTo>
                  <a:pt x="1865" y="5313"/>
                </a:lnTo>
                <a:lnTo>
                  <a:pt x="1883" y="5350"/>
                </a:lnTo>
                <a:lnTo>
                  <a:pt x="1939" y="5387"/>
                </a:lnTo>
                <a:lnTo>
                  <a:pt x="1995" y="5387"/>
                </a:lnTo>
                <a:lnTo>
                  <a:pt x="2126" y="5406"/>
                </a:lnTo>
                <a:lnTo>
                  <a:pt x="2293" y="5462"/>
                </a:lnTo>
                <a:lnTo>
                  <a:pt x="2592" y="5573"/>
                </a:lnTo>
                <a:lnTo>
                  <a:pt x="2890" y="5704"/>
                </a:lnTo>
                <a:lnTo>
                  <a:pt x="3225" y="5816"/>
                </a:lnTo>
                <a:lnTo>
                  <a:pt x="3393" y="5872"/>
                </a:lnTo>
                <a:lnTo>
                  <a:pt x="3580" y="5909"/>
                </a:lnTo>
                <a:lnTo>
                  <a:pt x="3785" y="5946"/>
                </a:lnTo>
                <a:lnTo>
                  <a:pt x="4400" y="5946"/>
                </a:lnTo>
                <a:lnTo>
                  <a:pt x="4586" y="5928"/>
                </a:lnTo>
                <a:lnTo>
                  <a:pt x="4772" y="5909"/>
                </a:lnTo>
                <a:lnTo>
                  <a:pt x="4940" y="5853"/>
                </a:lnTo>
                <a:lnTo>
                  <a:pt x="5108" y="5797"/>
                </a:lnTo>
                <a:lnTo>
                  <a:pt x="5238" y="5723"/>
                </a:lnTo>
                <a:lnTo>
                  <a:pt x="5332" y="5611"/>
                </a:lnTo>
                <a:lnTo>
                  <a:pt x="5388" y="5499"/>
                </a:lnTo>
                <a:lnTo>
                  <a:pt x="5425" y="5368"/>
                </a:lnTo>
                <a:lnTo>
                  <a:pt x="5425" y="5238"/>
                </a:lnTo>
                <a:lnTo>
                  <a:pt x="5406" y="5089"/>
                </a:lnTo>
                <a:lnTo>
                  <a:pt x="5481" y="4996"/>
                </a:lnTo>
                <a:lnTo>
                  <a:pt x="5537" y="4902"/>
                </a:lnTo>
                <a:lnTo>
                  <a:pt x="5574" y="4809"/>
                </a:lnTo>
                <a:lnTo>
                  <a:pt x="5611" y="4697"/>
                </a:lnTo>
                <a:lnTo>
                  <a:pt x="5630" y="4567"/>
                </a:lnTo>
                <a:lnTo>
                  <a:pt x="5630" y="4455"/>
                </a:lnTo>
                <a:lnTo>
                  <a:pt x="5630" y="4325"/>
                </a:lnTo>
                <a:lnTo>
                  <a:pt x="5593" y="4213"/>
                </a:lnTo>
                <a:lnTo>
                  <a:pt x="5667" y="4101"/>
                </a:lnTo>
                <a:lnTo>
                  <a:pt x="5723" y="3989"/>
                </a:lnTo>
                <a:lnTo>
                  <a:pt x="5742" y="3877"/>
                </a:lnTo>
                <a:lnTo>
                  <a:pt x="5779" y="3747"/>
                </a:lnTo>
                <a:lnTo>
                  <a:pt x="5779" y="3635"/>
                </a:lnTo>
                <a:lnTo>
                  <a:pt x="5760" y="3523"/>
                </a:lnTo>
                <a:lnTo>
                  <a:pt x="5742" y="3393"/>
                </a:lnTo>
                <a:lnTo>
                  <a:pt x="5704" y="3299"/>
                </a:lnTo>
                <a:lnTo>
                  <a:pt x="5798" y="3169"/>
                </a:lnTo>
                <a:lnTo>
                  <a:pt x="5872" y="3038"/>
                </a:lnTo>
                <a:lnTo>
                  <a:pt x="5909" y="2889"/>
                </a:lnTo>
                <a:lnTo>
                  <a:pt x="5928" y="2722"/>
                </a:lnTo>
                <a:lnTo>
                  <a:pt x="5909" y="2591"/>
                </a:lnTo>
                <a:lnTo>
                  <a:pt x="5872" y="2461"/>
                </a:lnTo>
                <a:lnTo>
                  <a:pt x="5816" y="2349"/>
                </a:lnTo>
                <a:lnTo>
                  <a:pt x="5723" y="2256"/>
                </a:lnTo>
                <a:lnTo>
                  <a:pt x="5630" y="2162"/>
                </a:lnTo>
                <a:lnTo>
                  <a:pt x="5518" y="2106"/>
                </a:lnTo>
                <a:lnTo>
                  <a:pt x="5388" y="2069"/>
                </a:lnTo>
                <a:lnTo>
                  <a:pt x="5238" y="2051"/>
                </a:lnTo>
                <a:lnTo>
                  <a:pt x="4064" y="2051"/>
                </a:lnTo>
                <a:lnTo>
                  <a:pt x="4101" y="1920"/>
                </a:lnTo>
                <a:lnTo>
                  <a:pt x="4157" y="1808"/>
                </a:lnTo>
                <a:lnTo>
                  <a:pt x="4288" y="1566"/>
                </a:lnTo>
                <a:lnTo>
                  <a:pt x="4344" y="1435"/>
                </a:lnTo>
                <a:lnTo>
                  <a:pt x="4400" y="1286"/>
                </a:lnTo>
                <a:lnTo>
                  <a:pt x="4437" y="1119"/>
                </a:lnTo>
                <a:lnTo>
                  <a:pt x="4456" y="951"/>
                </a:lnTo>
                <a:lnTo>
                  <a:pt x="4437" y="802"/>
                </a:lnTo>
                <a:lnTo>
                  <a:pt x="4418" y="671"/>
                </a:lnTo>
                <a:lnTo>
                  <a:pt x="4400" y="541"/>
                </a:lnTo>
                <a:lnTo>
                  <a:pt x="4362" y="447"/>
                </a:lnTo>
                <a:lnTo>
                  <a:pt x="4306" y="354"/>
                </a:lnTo>
                <a:lnTo>
                  <a:pt x="4251" y="280"/>
                </a:lnTo>
                <a:lnTo>
                  <a:pt x="4195" y="205"/>
                </a:lnTo>
                <a:lnTo>
                  <a:pt x="4139" y="168"/>
                </a:lnTo>
                <a:lnTo>
                  <a:pt x="3990" y="75"/>
                </a:lnTo>
                <a:lnTo>
                  <a:pt x="3859" y="37"/>
                </a:lnTo>
                <a:lnTo>
                  <a:pt x="3729" y="19"/>
                </a:lnTo>
                <a:lnTo>
                  <a:pt x="3617" y="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+mj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907540" y="1779270"/>
            <a:ext cx="71640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Cảm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ơn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thầy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cô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đã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lắng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nghe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phần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thuyết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trình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em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45415" y="3939540"/>
            <a:ext cx="3888740" cy="75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entagon 19"/>
          <p:cNvSpPr/>
          <p:nvPr/>
        </p:nvSpPr>
        <p:spPr>
          <a:xfrm>
            <a:off x="683260" y="1923415"/>
            <a:ext cx="3648710" cy="415925"/>
          </a:xfrm>
          <a:prstGeom prst="homePlate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b="1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668020" y="1629410"/>
            <a:ext cx="3679825" cy="559435"/>
          </a:xfrm>
          <a:prstGeom prst="homePlate">
            <a:avLst/>
          </a:prstGeom>
          <a:solidFill>
            <a:srgbClr val="FF9800"/>
          </a:solidFill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>
              <a:lnSpc>
                <a:spcPct val="180000"/>
              </a:lnSpc>
            </a:pPr>
            <a:r>
              <a:rPr lang="en-US" dirty="0">
                <a:latin typeface="+mj-lt"/>
                <a:sym typeface="+mn-ea"/>
              </a:rPr>
              <a:t>TỔNG QUAN</a:t>
            </a:r>
            <a:endParaRPr lang="en-US" b="1" dirty="0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cs typeface="Calibri" panose="020F0502020204030204" charset="0"/>
                <a:sym typeface="+mn-ea"/>
              </a:rPr>
              <a:t>TỔNG QUAN ĐỒ ÁN </a:t>
            </a:r>
            <a:endParaRPr lang="en-US" altLang="en-GB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161290" y="1635760"/>
            <a:ext cx="783590" cy="820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  <a:cs typeface="Arial" panose="020B0604020202020204" pitchFamily="34" charset="0"/>
              </a:rPr>
              <a:t>I</a:t>
            </a:r>
          </a:p>
        </p:txBody>
      </p:sp>
      <p:sp>
        <p:nvSpPr>
          <p:cNvPr id="55" name="Pentagon 54"/>
          <p:cNvSpPr/>
          <p:nvPr/>
        </p:nvSpPr>
        <p:spPr>
          <a:xfrm>
            <a:off x="680720" y="2947670"/>
            <a:ext cx="3648710" cy="415925"/>
          </a:xfrm>
          <a:prstGeom prst="homePlate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b="1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662940" y="2659380"/>
            <a:ext cx="3679825" cy="560070"/>
          </a:xfrm>
          <a:prstGeom prst="homePlate">
            <a:avLst/>
          </a:prstGeom>
          <a:solidFill>
            <a:srgbClr val="FF9800"/>
          </a:solidFill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>
              <a:lnSpc>
                <a:spcPct val="180000"/>
              </a:lnSpc>
            </a:pPr>
            <a:r>
              <a:rPr lang="en-US" dirty="0">
                <a:latin typeface="+mj-lt"/>
                <a:sym typeface="+mn-ea"/>
              </a:rPr>
              <a:t>CƠ SỞ LÝ THUYẾT</a:t>
            </a:r>
            <a:endParaRPr lang="en-US" dirty="0">
              <a:latin typeface="+mj-lt"/>
            </a:endParaRPr>
          </a:p>
          <a:p>
            <a:pPr algn="ctr">
              <a:lnSpc>
                <a:spcPct val="180000"/>
              </a:lnSpc>
            </a:pPr>
            <a:r>
              <a:rPr lang="en-US" b="1" dirty="0">
                <a:latin typeface="+mj-lt"/>
                <a:cs typeface="Arial" panose="020B0604020202020204" pitchFamily="34" charset="0"/>
                <a:sym typeface="+mn-ea"/>
              </a:rPr>
              <a:t> </a:t>
            </a:r>
            <a:endParaRPr lang="en-US" b="1" dirty="0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156210" y="2659380"/>
            <a:ext cx="783590" cy="820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  <a:cs typeface="Arial" panose="020B0604020202020204" pitchFamily="34" charset="0"/>
              </a:rPr>
              <a:t>II</a:t>
            </a:r>
          </a:p>
        </p:txBody>
      </p:sp>
      <p:sp>
        <p:nvSpPr>
          <p:cNvPr id="58" name="Pentagon 57"/>
          <p:cNvSpPr/>
          <p:nvPr/>
        </p:nvSpPr>
        <p:spPr>
          <a:xfrm>
            <a:off x="680720" y="4011930"/>
            <a:ext cx="3648710" cy="415925"/>
          </a:xfrm>
          <a:prstGeom prst="homePlate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b="1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59" name="Pentagon 58"/>
          <p:cNvSpPr/>
          <p:nvPr/>
        </p:nvSpPr>
        <p:spPr>
          <a:xfrm>
            <a:off x="662940" y="3724275"/>
            <a:ext cx="3679825" cy="559435"/>
          </a:xfrm>
          <a:prstGeom prst="homePlate">
            <a:avLst/>
          </a:prstGeom>
          <a:solidFill>
            <a:srgbClr val="FF9800"/>
          </a:solidFill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>
              <a:lnSpc>
                <a:spcPct val="170000"/>
              </a:lnSpc>
            </a:pPr>
            <a:r>
              <a:rPr lang="en-US" dirty="0">
                <a:latin typeface="+mj-lt"/>
                <a:sym typeface="+mn-ea"/>
              </a:rPr>
              <a:t>    PHÂN TÍCH VÀ THIẾT KẾ HỆ THỐNG</a:t>
            </a:r>
            <a:endParaRPr lang="en-US" b="1" dirty="0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158750" y="3724275"/>
            <a:ext cx="783590" cy="820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  <a:cs typeface="Arial" panose="020B0604020202020204" pitchFamily="34" charset="0"/>
              </a:rPr>
              <a:t>III</a:t>
            </a:r>
          </a:p>
        </p:txBody>
      </p:sp>
      <p:sp>
        <p:nvSpPr>
          <p:cNvPr id="61" name="Pentagon 60"/>
          <p:cNvSpPr/>
          <p:nvPr/>
        </p:nvSpPr>
        <p:spPr>
          <a:xfrm>
            <a:off x="5238115" y="2387600"/>
            <a:ext cx="3648710" cy="415925"/>
          </a:xfrm>
          <a:prstGeom prst="homePlate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b="1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62" name="Pentagon 61"/>
          <p:cNvSpPr/>
          <p:nvPr/>
        </p:nvSpPr>
        <p:spPr>
          <a:xfrm>
            <a:off x="5220335" y="2096135"/>
            <a:ext cx="3679825" cy="563245"/>
          </a:xfrm>
          <a:prstGeom prst="homePlate">
            <a:avLst/>
          </a:prstGeom>
          <a:solidFill>
            <a:srgbClr val="FF9800"/>
          </a:solidFill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+mj-lt"/>
                <a:sym typeface="+mn-ea"/>
              </a:rPr>
              <a:t>  THIẾT KẾ GIAO DIỆN VÀ XÂY DỰNG ỨNG DỤNG</a:t>
            </a:r>
            <a:endParaRPr lang="en-US" b="1" dirty="0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716145" y="2099945"/>
            <a:ext cx="783590" cy="820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  <a:cs typeface="Arial" panose="020B0604020202020204" pitchFamily="34" charset="0"/>
              </a:rPr>
              <a:t>IV</a:t>
            </a:r>
          </a:p>
        </p:txBody>
      </p:sp>
      <p:sp>
        <p:nvSpPr>
          <p:cNvPr id="64" name="Pentagon 63"/>
          <p:cNvSpPr/>
          <p:nvPr/>
        </p:nvSpPr>
        <p:spPr>
          <a:xfrm>
            <a:off x="5238115" y="3507740"/>
            <a:ext cx="3648710" cy="415925"/>
          </a:xfrm>
          <a:prstGeom prst="homePlate">
            <a:avLst/>
          </a:prstGeom>
          <a:solidFill>
            <a:srgbClr val="3F53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b="1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65" name="Pentagon 64"/>
          <p:cNvSpPr/>
          <p:nvPr/>
        </p:nvSpPr>
        <p:spPr>
          <a:xfrm>
            <a:off x="5220335" y="3248025"/>
            <a:ext cx="3679825" cy="531495"/>
          </a:xfrm>
          <a:prstGeom prst="homePlate">
            <a:avLst/>
          </a:prstGeom>
          <a:solidFill>
            <a:srgbClr val="FF9800"/>
          </a:solidFill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>
              <a:lnSpc>
                <a:spcPct val="160000"/>
              </a:lnSpc>
            </a:pPr>
            <a:r>
              <a:rPr lang="en-US" dirty="0">
                <a:latin typeface="+mj-lt"/>
                <a:sym typeface="+mn-ea"/>
              </a:rPr>
              <a:t>KẾT LUẬN</a:t>
            </a:r>
            <a:endParaRPr lang="en-US" b="1" dirty="0">
              <a:solidFill>
                <a:schemeClr val="tx1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Oval 1"/>
          <p:cNvSpPr/>
          <p:nvPr/>
        </p:nvSpPr>
        <p:spPr>
          <a:xfrm>
            <a:off x="4716145" y="3248025"/>
            <a:ext cx="783590" cy="820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  <a:cs typeface="Arial" panose="020B0604020202020204" pitchFamily="34" charset="0"/>
              </a:rPr>
              <a:t>V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5" grpId="0" animBg="1"/>
      <p:bldP spid="25" grpId="1" animBg="1"/>
      <p:bldP spid="189" grpId="0"/>
      <p:bldP spid="189" grpId="1"/>
      <p:bldP spid="42" grpId="0" animBg="1"/>
      <p:bldP spid="42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0" b="1" dirty="0">
                <a:solidFill>
                  <a:srgbClr val="3F5378"/>
                </a:solidFill>
                <a:latin typeface="Times New Roman" panose="02020603050405020304" pitchFamily="18" charset="0"/>
                <a:ea typeface="Roboto Condensed" panose="020B0704020202020204"/>
                <a:cs typeface="Times New Roman" panose="02020603050405020304" pitchFamily="18" charset="0"/>
                <a:sym typeface="Roboto Condensed" panose="020B0704020202020204"/>
              </a:rPr>
              <a:t>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7315" y="3435985"/>
            <a:ext cx="5187315" cy="876300"/>
          </a:xfrm>
        </p:spPr>
        <p:txBody>
          <a:bodyPr/>
          <a:lstStyle/>
          <a:p>
            <a:pPr algn="ctr"/>
            <a:r>
              <a:rPr lang="en-US" sz="2700" dirty="0">
                <a:solidFill>
                  <a:srgbClr val="00B050"/>
                </a:solidFill>
                <a:latin typeface="+mj-lt"/>
                <a:sym typeface="+mn-ea"/>
              </a:rPr>
              <a:t>TỔNG QUAN</a:t>
            </a:r>
            <a:endParaRPr lang="en-US" sz="2700" b="1" dirty="0">
              <a:solidFill>
                <a:srgbClr val="00B050"/>
              </a:solidFill>
              <a:latin typeface="+mj-lt"/>
              <a:sym typeface="+mn-ea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lt"/>
                <a:sym typeface="+mn-ea"/>
              </a:rPr>
              <a:t>Mục</a:t>
            </a:r>
            <a:r>
              <a:rPr lang="en-US" dirty="0">
                <a:latin typeface="+mj-lt"/>
                <a:sym typeface="+mn-ea"/>
              </a:rPr>
              <a:t> </a:t>
            </a:r>
            <a:r>
              <a:rPr lang="en-US" dirty="0" err="1">
                <a:latin typeface="+mj-lt"/>
                <a:sym typeface="+mn-ea"/>
              </a:rPr>
              <a:t>tiêu</a:t>
            </a:r>
            <a:r>
              <a:rPr lang="en-US" dirty="0">
                <a:latin typeface="+mj-lt"/>
                <a:sym typeface="+mn-ea"/>
              </a:rPr>
              <a:t> </a:t>
            </a:r>
            <a:r>
              <a:rPr lang="en-US" dirty="0" err="1">
                <a:latin typeface="+mj-lt"/>
                <a:sym typeface="+mn-ea"/>
              </a:rPr>
              <a:t>của</a:t>
            </a:r>
            <a:r>
              <a:rPr lang="en-US" dirty="0">
                <a:latin typeface="+mj-lt"/>
                <a:sym typeface="+mn-ea"/>
              </a:rPr>
              <a:t> </a:t>
            </a:r>
            <a:r>
              <a:rPr lang="en-US" dirty="0" err="1">
                <a:latin typeface="+mj-lt"/>
                <a:sym typeface="+mn-ea"/>
              </a:rPr>
              <a:t>khóa</a:t>
            </a:r>
            <a:r>
              <a:rPr lang="en-US" dirty="0">
                <a:latin typeface="+mj-lt"/>
                <a:sym typeface="+mn-ea"/>
              </a:rPr>
              <a:t> </a:t>
            </a:r>
            <a:r>
              <a:rPr lang="en-US" dirty="0" err="1">
                <a:latin typeface="+mj-lt"/>
                <a:sym typeface="+mn-ea"/>
              </a:rPr>
              <a:t>luận</a:t>
            </a:r>
            <a:r>
              <a:rPr lang="en-US" dirty="0">
                <a:latin typeface="+mj-lt"/>
                <a:sym typeface="+mn-ea"/>
              </a:rPr>
              <a:t> </a:t>
            </a:r>
            <a:endParaRPr lang="en-GB" dirty="0">
              <a:latin typeface="+mj-lt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+mj-lt"/>
              </a:rPr>
              <a:t>3</a:t>
            </a: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81940" y="1419860"/>
            <a:ext cx="5154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1. </a:t>
            </a:r>
            <a:r>
              <a:rPr lang="en-US" sz="1600" b="1" dirty="0" err="1">
                <a:latin typeface="+mj-lt"/>
              </a:rPr>
              <a:t>Mục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đích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nghiên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cứu</a:t>
            </a:r>
            <a:endParaRPr lang="en-US" sz="1600" b="1" dirty="0">
              <a:latin typeface="+mj-lt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5873467" y="2018130"/>
            <a:ext cx="2302680" cy="2240483"/>
          </a:xfrm>
          <a:prstGeom prst="rect">
            <a:avLst/>
          </a:prstGeom>
          <a:ln>
            <a:solidFill>
              <a:srgbClr val="3F53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Đưa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website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trở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nên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thịnh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hành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hơn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đối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với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người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dùng</a:t>
            </a:r>
            <a:endParaRPr lang="en-US" sz="1800" dirty="0">
              <a:solidFill>
                <a:schemeClr val="accent5"/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340043" y="2018130"/>
            <a:ext cx="2449976" cy="2225637"/>
          </a:xfrm>
          <a:prstGeom prst="rect">
            <a:avLst/>
          </a:prstGeom>
          <a:ln>
            <a:solidFill>
              <a:srgbClr val="3F53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Xây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dựng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Website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điện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gia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dụng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giúp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thuận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lợi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hơn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trong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việc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mua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hàng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online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3298342" y="2018130"/>
            <a:ext cx="2302680" cy="2225637"/>
          </a:xfrm>
          <a:prstGeom prst="rect">
            <a:avLst/>
          </a:prstGeom>
          <a:ln>
            <a:solidFill>
              <a:srgbClr val="3F53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Phân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tích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nghiệp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vụ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của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1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trang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thương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mại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điện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tử</a:t>
            </a:r>
            <a:endParaRPr lang="en-US" sz="1800" dirty="0">
              <a:solidFill>
                <a:schemeClr val="accent5"/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6" name="Google Shape;239;p16"/>
          <p:cNvGrpSpPr/>
          <p:nvPr/>
        </p:nvGrpSpPr>
        <p:grpSpPr>
          <a:xfrm>
            <a:off x="7531376" y="3809637"/>
            <a:ext cx="369505" cy="369505"/>
            <a:chOff x="2594050" y="1631825"/>
            <a:chExt cx="439625" cy="439625"/>
          </a:xfrm>
        </p:grpSpPr>
        <p:sp>
          <p:nvSpPr>
            <p:cNvPr id="27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8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9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0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31" name="Google Shape;239;p16"/>
          <p:cNvGrpSpPr/>
          <p:nvPr/>
        </p:nvGrpSpPr>
        <p:grpSpPr>
          <a:xfrm>
            <a:off x="5006495" y="3809122"/>
            <a:ext cx="369505" cy="369505"/>
            <a:chOff x="2594050" y="1631825"/>
            <a:chExt cx="439625" cy="439625"/>
          </a:xfrm>
        </p:grpSpPr>
        <p:sp>
          <p:nvSpPr>
            <p:cNvPr id="32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3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4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5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36" name="Google Shape;239;p16"/>
          <p:cNvGrpSpPr/>
          <p:nvPr/>
        </p:nvGrpSpPr>
        <p:grpSpPr>
          <a:xfrm>
            <a:off x="2371983" y="3835734"/>
            <a:ext cx="369505" cy="369505"/>
            <a:chOff x="2594050" y="1631825"/>
            <a:chExt cx="439625" cy="439625"/>
          </a:xfrm>
        </p:grpSpPr>
        <p:sp>
          <p:nvSpPr>
            <p:cNvPr id="37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8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9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40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36" grpId="1"/>
      <p:bldP spid="5" grpId="0"/>
      <p:bldP spid="5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+mj-lt"/>
                <a:sym typeface="+mn-ea"/>
              </a:rPr>
              <a:t>Mục</a:t>
            </a:r>
            <a:r>
              <a:rPr lang="en-US" dirty="0">
                <a:latin typeface="+mj-lt"/>
                <a:sym typeface="+mn-ea"/>
              </a:rPr>
              <a:t> </a:t>
            </a:r>
            <a:r>
              <a:rPr lang="en-US" dirty="0" err="1">
                <a:latin typeface="+mj-lt"/>
                <a:sym typeface="+mn-ea"/>
              </a:rPr>
              <a:t>tiêu</a:t>
            </a:r>
            <a:r>
              <a:rPr lang="en-US" dirty="0">
                <a:latin typeface="+mj-lt"/>
                <a:sym typeface="+mn-ea"/>
              </a:rPr>
              <a:t> </a:t>
            </a:r>
            <a:r>
              <a:rPr lang="en-US" dirty="0" err="1">
                <a:latin typeface="+mj-lt"/>
                <a:sym typeface="+mn-ea"/>
              </a:rPr>
              <a:t>của</a:t>
            </a:r>
            <a:r>
              <a:rPr lang="en-US" dirty="0">
                <a:latin typeface="+mj-lt"/>
                <a:sym typeface="+mn-ea"/>
              </a:rPr>
              <a:t> </a:t>
            </a:r>
            <a:r>
              <a:rPr lang="en-US" dirty="0" err="1">
                <a:latin typeface="+mj-lt"/>
                <a:sym typeface="+mn-ea"/>
              </a:rPr>
              <a:t>khóa</a:t>
            </a:r>
            <a:r>
              <a:rPr lang="en-US" dirty="0">
                <a:latin typeface="+mj-lt"/>
                <a:sym typeface="+mn-ea"/>
              </a:rPr>
              <a:t> </a:t>
            </a:r>
            <a:r>
              <a:rPr lang="en-US" dirty="0" err="1">
                <a:latin typeface="+mj-lt"/>
                <a:sym typeface="+mn-ea"/>
              </a:rPr>
              <a:t>luận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360" y="1279378"/>
            <a:ext cx="4453049" cy="608330"/>
          </a:xfrm>
        </p:spPr>
        <p:txBody>
          <a:bodyPr/>
          <a:lstStyle/>
          <a:p>
            <a:pPr marL="76200" indent="0">
              <a:buNone/>
            </a:pPr>
            <a:r>
              <a:rPr lang="en-US" sz="1600" b="1" dirty="0">
                <a:latin typeface="+mj-lt"/>
              </a:rPr>
              <a:t>2. </a:t>
            </a:r>
            <a:r>
              <a:rPr lang="en-US" sz="1600" b="1" dirty="0" err="1">
                <a:latin typeface="+mj-lt"/>
              </a:rPr>
              <a:t>Phạm</a:t>
            </a:r>
            <a:r>
              <a:rPr lang="en-US" sz="1600" b="1" dirty="0">
                <a:latin typeface="+mj-lt"/>
              </a:rPr>
              <a:t> vi </a:t>
            </a:r>
            <a:r>
              <a:rPr lang="en-US" sz="1600" b="1" dirty="0" err="1">
                <a:latin typeface="+mj-lt"/>
              </a:rPr>
              <a:t>của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đề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tài</a:t>
            </a:r>
            <a:endParaRPr lang="en-US" sz="1600" b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+mj-lt"/>
              </a:rPr>
              <a:t>4</a:t>
            </a: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6" name="Rectangles 15"/>
          <p:cNvSpPr/>
          <p:nvPr/>
        </p:nvSpPr>
        <p:spPr>
          <a:xfrm>
            <a:off x="281940" y="2121694"/>
            <a:ext cx="2489836" cy="2201386"/>
          </a:xfrm>
          <a:prstGeom prst="rect">
            <a:avLst/>
          </a:prstGeom>
          <a:ln>
            <a:solidFill>
              <a:srgbClr val="3F53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Đối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tượng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nghiên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cứu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:</a:t>
            </a:r>
          </a:p>
          <a:p>
            <a:pPr algn="l"/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Ngôn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ngữ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lập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trình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PHP – Laravel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Visual Studio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PhpMyAdmin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GitHub</a:t>
            </a:r>
          </a:p>
        </p:txBody>
      </p:sp>
      <p:sp>
        <p:nvSpPr>
          <p:cNvPr id="5" name="Rectangles 4"/>
          <p:cNvSpPr/>
          <p:nvPr/>
        </p:nvSpPr>
        <p:spPr>
          <a:xfrm>
            <a:off x="3263702" y="2155100"/>
            <a:ext cx="2403951" cy="2201386"/>
          </a:xfrm>
          <a:prstGeom prst="rect">
            <a:avLst/>
          </a:prstGeom>
          <a:ln>
            <a:solidFill>
              <a:srgbClr val="3F53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Khách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nghiên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cứu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: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-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Người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dùng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có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nhu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cầu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mua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sắm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online</a:t>
            </a:r>
          </a:p>
        </p:txBody>
      </p:sp>
      <p:sp>
        <p:nvSpPr>
          <p:cNvPr id="6" name="Rectangles 5"/>
          <p:cNvSpPr/>
          <p:nvPr/>
        </p:nvSpPr>
        <p:spPr>
          <a:xfrm>
            <a:off x="6159579" y="2154981"/>
            <a:ext cx="2264569" cy="2201386"/>
          </a:xfrm>
          <a:prstGeom prst="rect">
            <a:avLst/>
          </a:prstGeom>
          <a:ln>
            <a:solidFill>
              <a:srgbClr val="3F53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Đối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tượng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khảo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sát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: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-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Sinh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viên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người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tiêu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dùng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người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sinh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sống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tự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Arial" panose="020B0604020202020204" pitchFamily="34" charset="0"/>
                <a:sym typeface="+mn-ea"/>
              </a:rPr>
              <a:t>lập</a:t>
            </a:r>
            <a:endParaRPr lang="en-US" sz="16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7" name="Google Shape;239;p16"/>
          <p:cNvGrpSpPr/>
          <p:nvPr/>
        </p:nvGrpSpPr>
        <p:grpSpPr>
          <a:xfrm>
            <a:off x="5289845" y="3950749"/>
            <a:ext cx="278130" cy="325755"/>
            <a:chOff x="2594050" y="1631825"/>
            <a:chExt cx="439625" cy="439625"/>
          </a:xfrm>
        </p:grpSpPr>
        <p:sp>
          <p:nvSpPr>
            <p:cNvPr id="8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2" name="Google Shape;239;p16"/>
          <p:cNvGrpSpPr/>
          <p:nvPr/>
        </p:nvGrpSpPr>
        <p:grpSpPr>
          <a:xfrm>
            <a:off x="2389505" y="3915396"/>
            <a:ext cx="278130" cy="325755"/>
            <a:chOff x="2594050" y="1631825"/>
            <a:chExt cx="439625" cy="439625"/>
          </a:xfrm>
        </p:grpSpPr>
        <p:sp>
          <p:nvSpPr>
            <p:cNvPr id="13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8" name="Google Shape;239;p16"/>
          <p:cNvGrpSpPr/>
          <p:nvPr/>
        </p:nvGrpSpPr>
        <p:grpSpPr>
          <a:xfrm>
            <a:off x="8083570" y="3914941"/>
            <a:ext cx="278130" cy="325755"/>
            <a:chOff x="2594050" y="1631825"/>
            <a:chExt cx="439625" cy="439625"/>
          </a:xfrm>
        </p:grpSpPr>
        <p:sp>
          <p:nvSpPr>
            <p:cNvPr id="19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6" grpId="1" animBg="1"/>
      <p:bldP spid="16" grpId="2" bldLvl="0" animBg="1"/>
      <p:bldP spid="5" grpId="1" animBg="1"/>
      <p:bldP spid="5" grpId="2" bldLvl="0" animBg="1"/>
      <p:bldP spid="6" grpId="1" animBg="1"/>
      <p:bldP spid="6" grpId="2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br>
              <a:rPr lang="en-US">
                <a:latin typeface="+mj-lt"/>
                <a:sym typeface="+mn-ea"/>
              </a:rPr>
            </a:br>
            <a:r>
              <a:rPr lang="en-US">
                <a:latin typeface="+mj-lt"/>
                <a:sym typeface="+mn-ea"/>
              </a:rPr>
              <a:t>Mục tiêu của khóa luận</a:t>
            </a:r>
            <a:br>
              <a:rPr lang="en-US">
                <a:latin typeface="+mj-lt"/>
              </a:rPr>
            </a:br>
            <a:endParaRPr lang="en-US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721" y="1826115"/>
            <a:ext cx="6132830" cy="2924810"/>
          </a:xfrm>
        </p:spPr>
        <p:txBody>
          <a:bodyPr/>
          <a:lstStyle/>
          <a:p>
            <a:r>
              <a:rPr lang="en-US" sz="2000" dirty="0" err="1">
                <a:latin typeface="+mj-lt"/>
              </a:rPr>
              <a:t>Đăng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ký</a:t>
            </a:r>
            <a:endParaRPr lang="en-US" sz="2000" dirty="0">
              <a:latin typeface="+mj-lt"/>
            </a:endParaRPr>
          </a:p>
          <a:p>
            <a:r>
              <a:rPr lang="en-US" sz="2000" dirty="0" err="1">
                <a:latin typeface="+mj-lt"/>
              </a:rPr>
              <a:t>Đăng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nhập</a:t>
            </a:r>
            <a:endParaRPr lang="en-US" sz="2000" dirty="0">
              <a:latin typeface="+mj-lt"/>
            </a:endParaRPr>
          </a:p>
          <a:p>
            <a:r>
              <a:rPr lang="en-US" sz="2000" dirty="0" err="1">
                <a:latin typeface="+mj-lt"/>
              </a:rPr>
              <a:t>Chọn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từng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mặt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hàng</a:t>
            </a:r>
            <a:endParaRPr lang="en-US" sz="2000" dirty="0">
              <a:latin typeface="+mj-lt"/>
            </a:endParaRPr>
          </a:p>
          <a:p>
            <a:r>
              <a:rPr lang="en-US" sz="2000" dirty="0" err="1">
                <a:latin typeface="+mj-lt"/>
              </a:rPr>
              <a:t>Thêm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xóa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sửa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giỏ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hàng</a:t>
            </a:r>
            <a:endParaRPr lang="en-US" sz="2000" dirty="0">
              <a:latin typeface="+mj-lt"/>
            </a:endParaRPr>
          </a:p>
          <a:p>
            <a:r>
              <a:rPr lang="en-US" sz="2000" dirty="0" err="1">
                <a:latin typeface="+mj-lt"/>
              </a:rPr>
              <a:t>Chọn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hình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thức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toán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phù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hợp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nhất</a:t>
            </a:r>
            <a:endParaRPr lang="en-US" sz="2000" dirty="0">
              <a:latin typeface="+mj-lt"/>
            </a:endParaRPr>
          </a:p>
          <a:p>
            <a:r>
              <a:rPr lang="en-US" sz="2000" dirty="0" err="1">
                <a:latin typeface="+mj-lt"/>
              </a:rPr>
              <a:t>Hóa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đơn</a:t>
            </a:r>
            <a:endParaRPr lang="en-US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tx1"/>
                </a:solidFill>
                <a:latin typeface="+mj-lt"/>
              </a:rPr>
              <a:t>5</a:t>
            </a: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5" name="Text Placeholder 2"/>
          <p:cNvSpPr/>
          <p:nvPr/>
        </p:nvSpPr>
        <p:spPr>
          <a:xfrm>
            <a:off x="941070" y="1454150"/>
            <a:ext cx="613283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 panose="020B0704020202020204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 panose="020B0704020202020204"/>
                <a:ea typeface="Roboto Condensed Light" panose="020B0704020202020204"/>
                <a:cs typeface="Roboto Condensed Light" panose="020B0704020202020204"/>
                <a:sym typeface="Roboto Condensed Light" panose="020B0704020202020204"/>
              </a:defRPr>
            </a:lvl9pPr>
          </a:lstStyle>
          <a:p>
            <a:pPr marL="76200" indent="0">
              <a:buNone/>
            </a:pPr>
            <a:r>
              <a:rPr lang="en-US">
                <a:latin typeface="+mj-lt"/>
              </a:rPr>
              <a:t>3. Các yêu cầu của đề tài: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tx1"/>
                </a:solidFill>
              </a:rPr>
              <a:t>6</a:t>
            </a: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07315" y="3435985"/>
            <a:ext cx="5187315" cy="876300"/>
          </a:xfrm>
        </p:spPr>
        <p:txBody>
          <a:bodyPr/>
          <a:lstStyle/>
          <a:p>
            <a:pPr algn="ctr">
              <a:lnSpc>
                <a:spcPct val="180000"/>
              </a:lnSpc>
            </a:pPr>
            <a:r>
              <a:rPr lang="en-US" sz="2700" dirty="0">
                <a:solidFill>
                  <a:srgbClr val="00B050"/>
                </a:solidFill>
                <a:latin typeface="+mj-lt"/>
                <a:sym typeface="+mn-ea"/>
              </a:rPr>
              <a:t>CƠ SỞ LÝ THUYẾT</a:t>
            </a:r>
            <a:endParaRPr lang="en-US" sz="2700" dirty="0">
              <a:solidFill>
                <a:srgbClr val="00B050"/>
              </a:solidFill>
              <a:latin typeface="+mj-lt"/>
            </a:endParaRPr>
          </a:p>
          <a:p>
            <a:pPr algn="ctr">
              <a:lnSpc>
                <a:spcPct val="180000"/>
              </a:lnSpc>
            </a:pPr>
            <a:r>
              <a:rPr lang="en-US" sz="2700" b="1" dirty="0">
                <a:solidFill>
                  <a:srgbClr val="00B050"/>
                </a:solidFill>
                <a:latin typeface="+mj-lt"/>
                <a:cs typeface="Arial" panose="020B0604020202020204" pitchFamily="34" charset="0"/>
                <a:sym typeface="+mn-ea"/>
              </a:rPr>
              <a:t> </a:t>
            </a: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0" b="1">
                <a:solidFill>
                  <a:srgbClr val="3F5378"/>
                </a:solidFill>
                <a:latin typeface="Times New Roman" panose="02020603050405020304" charset="0"/>
                <a:ea typeface="Roboto Condensed" panose="020B0704020202020204"/>
                <a:cs typeface="Times New Roman" panose="02020603050405020304" charset="0"/>
                <a:sym typeface="Roboto Condensed" panose="020B0704020202020204"/>
              </a:rPr>
              <a:t>II</a:t>
            </a: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1159</Words>
  <Application>Microsoft Office PowerPoint</Application>
  <PresentationFormat>On-screen Show (16:9)</PresentationFormat>
  <Paragraphs>191</Paragraphs>
  <Slides>32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Roboto Condensed Light</vt:lpstr>
      <vt:lpstr>Arvo</vt:lpstr>
      <vt:lpstr>Roboto Condensed</vt:lpstr>
      <vt:lpstr>Times New Roman</vt:lpstr>
      <vt:lpstr>Arial</vt:lpstr>
      <vt:lpstr>Arial (Body)</vt:lpstr>
      <vt:lpstr>Salerio template</vt:lpstr>
      <vt:lpstr>Bitmap Image</vt:lpstr>
      <vt:lpstr>PowerPoint Presentation</vt:lpstr>
      <vt:lpstr>PowerPoint Presentation</vt:lpstr>
      <vt:lpstr>LỜI CẢM ƠN</vt:lpstr>
      <vt:lpstr>TỔNG QUAN ĐỒ ÁN </vt:lpstr>
      <vt:lpstr>PowerPoint Presentation</vt:lpstr>
      <vt:lpstr>Mục tiêu của khóa luận </vt:lpstr>
      <vt:lpstr>Mục tiêu của khóa luận</vt:lpstr>
      <vt:lpstr> Mục tiêu của khóa luận </vt:lpstr>
      <vt:lpstr>PowerPoint Presentation</vt:lpstr>
      <vt:lpstr> CƠ SỞ LÝ THUYẾT  </vt:lpstr>
      <vt:lpstr>PowerPoint Presentation</vt:lpstr>
      <vt:lpstr>    PHÂN TÍCH VÀ THIẾT KẾ HỆ THỐNG</vt:lpstr>
      <vt:lpstr>    PHÂN TÍCH VÀ THIẾT KẾ HỆ THỐNG</vt:lpstr>
      <vt:lpstr>    PHÂN TÍCH VÀ THIẾT KẾ HỆ THỐNG</vt:lpstr>
      <vt:lpstr>PowerPoint Presentation</vt:lpstr>
      <vt:lpstr>  THIẾT KẾ GIAO DIỆN VÀ XÂY DỰNG ỨNG DỤNG</vt:lpstr>
      <vt:lpstr>  THIẾT KẾ GIAO DIỆN VÀ XÂY DỰNG ỨNG DỤNG</vt:lpstr>
      <vt:lpstr>  THIẾT KẾ GIAO DIỆN VÀ XÂY DỰNG ỨNG DỤNG</vt:lpstr>
      <vt:lpstr>  THIẾT KẾ GIAO DIỆN VÀ XÂY DỰNG ỨNG DỤNG</vt:lpstr>
      <vt:lpstr>  THIẾT KẾ GIAO DIỆN VÀ XÂY DỰNG ỨNG DỤNG</vt:lpstr>
      <vt:lpstr>  THIẾT KẾ GIAO DIỆN VÀ XÂY DỰNG ỨNG DỤNG</vt:lpstr>
      <vt:lpstr>  THIẾT KẾ GIAO DIỆN VÀ XÂY DỰNG ỨNG DỤNG</vt:lpstr>
      <vt:lpstr>  THIẾT KẾ GIAO DIỆN VÀ XÂY DỰNG ỨNG DỤNG</vt:lpstr>
      <vt:lpstr>  THIẾT KẾ GIAO DIỆN VÀ XÂY DỰNG ỨNG DỤNG</vt:lpstr>
      <vt:lpstr>  THIẾT KẾ GIAO DIỆN VÀ XÂY DỰNG ỨNG DỤNG</vt:lpstr>
      <vt:lpstr>  THIẾT KẾ GIAO DIỆN VÀ XÂY DỰNG ỨNG DỤNG</vt:lpstr>
      <vt:lpstr>PowerPoint Presentation</vt:lpstr>
      <vt:lpstr>KẾT LUẬN</vt:lpstr>
      <vt:lpstr>KẾT LUẬN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Dat</dc:creator>
  <cp:lastModifiedBy>Thanh Dat</cp:lastModifiedBy>
  <cp:revision>71</cp:revision>
  <dcterms:created xsi:type="dcterms:W3CDTF">2021-06-12T07:10:00Z</dcterms:created>
  <dcterms:modified xsi:type="dcterms:W3CDTF">2022-07-30T08:24:39Z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1033-11.2.0.11074</vt:lpwstr>
  </property>
  <property fmtid="{D5CDD505-2E9C-101B-9397-08002B2CF9AE}" pid="3" name="ICV">
    <vt:lpwstr>D89AA06D080342C7AAAF1AD4876E4D23</vt:lpwstr>
  </property>
</Properties>
</file>